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6" r:id="rId2"/>
    <p:sldId id="305" r:id="rId3"/>
    <p:sldId id="306" r:id="rId4"/>
    <p:sldId id="379" r:id="rId5"/>
    <p:sldId id="380" r:id="rId6"/>
    <p:sldId id="381" r:id="rId7"/>
    <p:sldId id="382" r:id="rId8"/>
    <p:sldId id="383" r:id="rId9"/>
    <p:sldId id="385" r:id="rId10"/>
    <p:sldId id="386" r:id="rId11"/>
    <p:sldId id="389" r:id="rId12"/>
    <p:sldId id="393" r:id="rId13"/>
    <p:sldId id="394" r:id="rId14"/>
    <p:sldId id="395" r:id="rId15"/>
    <p:sldId id="396" r:id="rId16"/>
    <p:sldId id="397" r:id="rId17"/>
    <p:sldId id="398" r:id="rId18"/>
    <p:sldId id="399" r:id="rId19"/>
    <p:sldId id="400" r:id="rId20"/>
    <p:sldId id="401" r:id="rId21"/>
    <p:sldId id="402" r:id="rId22"/>
    <p:sldId id="403" r:id="rId23"/>
    <p:sldId id="405" r:id="rId24"/>
    <p:sldId id="404" r:id="rId25"/>
    <p:sldId id="406" r:id="rId26"/>
    <p:sldId id="407" r:id="rId27"/>
    <p:sldId id="427" r:id="rId28"/>
    <p:sldId id="431" r:id="rId29"/>
    <p:sldId id="432" r:id="rId30"/>
    <p:sldId id="433" r:id="rId31"/>
    <p:sldId id="434" r:id="rId32"/>
    <p:sldId id="408" r:id="rId33"/>
    <p:sldId id="384" r:id="rId34"/>
    <p:sldId id="409" r:id="rId35"/>
    <p:sldId id="410" r:id="rId36"/>
    <p:sldId id="411" r:id="rId37"/>
    <p:sldId id="412" r:id="rId38"/>
    <p:sldId id="413" r:id="rId39"/>
    <p:sldId id="414" r:id="rId40"/>
    <p:sldId id="415" r:id="rId41"/>
    <p:sldId id="428" r:id="rId42"/>
    <p:sldId id="416" r:id="rId43"/>
    <p:sldId id="429" r:id="rId44"/>
    <p:sldId id="417" r:id="rId45"/>
    <p:sldId id="418" r:id="rId46"/>
    <p:sldId id="419" r:id="rId47"/>
    <p:sldId id="420" r:id="rId48"/>
    <p:sldId id="421" r:id="rId49"/>
    <p:sldId id="430" r:id="rId50"/>
    <p:sldId id="422" r:id="rId51"/>
    <p:sldId id="423" r:id="rId52"/>
    <p:sldId id="424" r:id="rId53"/>
    <p:sldId id="425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8130" autoAdjust="0"/>
    <p:restoredTop sz="94660"/>
  </p:normalViewPr>
  <p:slideViewPr>
    <p:cSldViewPr snapToGrid="0">
      <p:cViewPr varScale="1">
        <p:scale>
          <a:sx n="67" d="100"/>
          <a:sy n="67" d="100"/>
        </p:scale>
        <p:origin x="-114" y="-10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127797" y="1594624"/>
            <a:ext cx="8281639" cy="1288160"/>
          </a:xfrm>
        </p:spPr>
        <p:txBody>
          <a:bodyPr anchor="b">
            <a:normAutofit/>
          </a:bodyPr>
          <a:lstStyle>
            <a:lvl1pPr algn="ctr">
              <a:defRPr sz="4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1643179" y="1749542"/>
            <a:ext cx="1133242" cy="1133242"/>
          </a:xfrm>
          <a:prstGeom prst="ellips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 descr="C:\Users\funco_000\AppData\Local\Microsoft\Windows\INetCache\IE\XRYR1D8B\MP900442245[1]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98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966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1302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79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707" b="99882" l="5654" r="89753">
                        <a14:foregroundMark x1="31449" y1="34511" x2="31449" y2="34511"/>
                        <a14:foregroundMark x1="31449" y1="33451" x2="31449" y2="33451"/>
                        <a14:foregroundMark x1="64841" y1="48645" x2="64841" y2="48645"/>
                        <a14:foregroundMark x1="63604" y1="46172" x2="60071" y2="46054"/>
                        <a14:foregroundMark x1="31449" y1="65489" x2="31449" y2="70554"/>
                        <a14:foregroundMark x1="28445" y1="93051" x2="28445" y2="96584"/>
                        <a14:foregroundMark x1="19965" y1="92933" x2="19965" y2="96113"/>
                        <a14:foregroundMark x1="19611" y1="90459" x2="19258" y2="92462"/>
                        <a14:foregroundMark x1="18021" y1="90106" x2="19611" y2="94582"/>
                        <a14:foregroundMark x1="65901" y1="45583" x2="63604" y2="53592"/>
                        <a14:foregroundMark x1="32686" y1="33804" x2="34629" y2="38163"/>
                        <a14:backgroundMark x1="27385" y1="61013" x2="27739" y2="69611"/>
                        <a14:backgroundMark x1="27739" y1="63604" x2="26855" y2="70789"/>
                        <a14:backgroundMark x1="27385" y1="62073" x2="28092" y2="65371"/>
                        <a14:backgroundMark x1="26502" y1="61249" x2="30742" y2="61837"/>
                        <a14:backgroundMark x1="25795" y1="66196" x2="27385" y2="69611"/>
                        <a14:backgroundMark x1="26855" y1="70318" x2="26855" y2="703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8944681" y="1721497"/>
            <a:ext cx="3424335" cy="513650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736806" y="2827376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0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6600" b="0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463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0575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smtClean="0"/>
              <a:t>:: </a:t>
            </a:r>
            <a:r>
              <a:rPr lang="ko-KR" altLang="en-US" smtClean="0"/>
              <a:t>이 장에서 배울 내용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90AC-E9DF-4D8A-BFF2-6573C8EB9E5F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2015-01-29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200AA-FD12-41AE-B457-50FF59B4BE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1254487" y="1667100"/>
            <a:ext cx="8348572" cy="507386"/>
            <a:chOff x="1254487" y="1667100"/>
            <a:chExt cx="8348572" cy="507386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1254487" y="2481073"/>
            <a:ext cx="8348572" cy="507386"/>
            <a:chOff x="1254487" y="1667100"/>
            <a:chExt cx="8348572" cy="50738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254487" y="3295046"/>
            <a:ext cx="8348572" cy="507386"/>
            <a:chOff x="1254487" y="1667100"/>
            <a:chExt cx="8348572" cy="507386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45123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00209"/>
            <a:ext cx="9557657" cy="703402"/>
          </a:xfrm>
        </p:spPr>
        <p:txBody>
          <a:bodyPr>
            <a:normAutofit/>
          </a:bodyPr>
          <a:lstStyle>
            <a:lvl1pPr>
              <a:defRPr sz="3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순서도: 수동 입력 7"/>
          <p:cNvSpPr/>
          <p:nvPr userDrawn="1"/>
        </p:nvSpPr>
        <p:spPr>
          <a:xfrm rot="5400000" flipH="1">
            <a:off x="802967" y="222422"/>
            <a:ext cx="464901" cy="85897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9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935 h 10000"/>
              <a:gd name="connsiteX0" fmla="*/ 0 w 10000"/>
              <a:gd name="connsiteY0" fmla="*/ 178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784 h 10000"/>
              <a:gd name="connsiteX0" fmla="*/ 0 w 10230"/>
              <a:gd name="connsiteY0" fmla="*/ 3719 h 11935"/>
              <a:gd name="connsiteX1" fmla="*/ 10230 w 10230"/>
              <a:gd name="connsiteY1" fmla="*/ 0 h 11935"/>
              <a:gd name="connsiteX2" fmla="*/ 10000 w 10230"/>
              <a:gd name="connsiteY2" fmla="*/ 11935 h 11935"/>
              <a:gd name="connsiteX3" fmla="*/ 0 w 10230"/>
              <a:gd name="connsiteY3" fmla="*/ 11935 h 11935"/>
              <a:gd name="connsiteX4" fmla="*/ 0 w 10230"/>
              <a:gd name="connsiteY4" fmla="*/ 3719 h 1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0" h="11935">
                <a:moveTo>
                  <a:pt x="0" y="3719"/>
                </a:moveTo>
                <a:lnTo>
                  <a:pt x="10230" y="0"/>
                </a:lnTo>
                <a:cubicBezTo>
                  <a:pt x="10153" y="3978"/>
                  <a:pt x="10077" y="7957"/>
                  <a:pt x="10000" y="11935"/>
                </a:cubicBezTo>
                <a:lnTo>
                  <a:pt x="0" y="11935"/>
                </a:lnTo>
                <a:lnTo>
                  <a:pt x="0" y="3719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0574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8080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3712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92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3175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0974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3737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375557" y="212271"/>
            <a:ext cx="11446329" cy="6509204"/>
          </a:xfrm>
          <a:prstGeom prst="roundRect">
            <a:avLst>
              <a:gd name="adj" fmla="val 26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BAC6-7EE1-422B-8FE5-40737EF3DD31}" type="datetimeFigureOut">
              <a:rPr lang="ko-KR" altLang="en-US" smtClean="0"/>
              <a:pPr/>
              <a:t>2015-01-29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195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zurb.com/playground/css3-polaroids" TargetMode="External"/><Relationship Id="rId3" Type="http://schemas.openxmlformats.org/officeDocument/2006/relationships/image" Target="../media/image26.jpeg"/><Relationship Id="rId7" Type="http://schemas.openxmlformats.org/officeDocument/2006/relationships/image" Target="../media/image28.png"/><Relationship Id="rId2" Type="http://schemas.openxmlformats.org/officeDocument/2006/relationships/hyperlink" Target="http://www.webdesignerwall.com/demo/css3-dropdown-menu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tympanus.net/Tutorials/OriginalHoverEffects/index9.html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://tympanus.net/Tutorials/AnimatedButtons/index.html" TargetMode="External"/><Relationship Id="rId9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84946" y="1456078"/>
            <a:ext cx="7278309" cy="1288160"/>
          </a:xfrm>
        </p:spPr>
        <p:txBody>
          <a:bodyPr/>
          <a:lstStyle/>
          <a:p>
            <a:pPr algn="l"/>
            <a:r>
              <a:rPr lang="ko-KR" altLang="en-US" dirty="0" smtClean="0"/>
              <a:t>변형을 위한 스타일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02795" y="201898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6633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 err="1" smtClean="0"/>
              <a:t>translateZ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tz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76009" y="296319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 smtClean="0"/>
              <a:t>&lt;style&gt;</a:t>
            </a:r>
          </a:p>
          <a:p>
            <a:r>
              <a:rPr lang="en-US" altLang="ko-KR" sz="2000" dirty="0" smtClean="0"/>
              <a:t> .</a:t>
            </a:r>
            <a:r>
              <a:rPr lang="en-US" altLang="ko-KR" sz="2000" dirty="0" err="1" smtClean="0"/>
              <a:t>translatez</a:t>
            </a:r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  </a:t>
            </a:r>
            <a:r>
              <a:rPr lang="en-US" altLang="ko-KR" sz="2000" dirty="0" err="1" smtClean="0"/>
              <a:t>transform:translateY</a:t>
            </a:r>
            <a:r>
              <a:rPr lang="en-US" altLang="ko-KR" sz="2000" dirty="0" smtClean="0"/>
              <a:t>(-40px);</a:t>
            </a:r>
          </a:p>
          <a:p>
            <a:r>
              <a:rPr lang="en-US" altLang="ko-KR" sz="2000" dirty="0" smtClean="0"/>
              <a:t>     -</a:t>
            </a:r>
            <a:r>
              <a:rPr lang="en-US" altLang="ko-KR" sz="2000" dirty="0" err="1" smtClean="0"/>
              <a:t>webkit-transform:translateY</a:t>
            </a:r>
            <a:r>
              <a:rPr lang="en-US" altLang="ko-KR" sz="2000" dirty="0" smtClean="0"/>
              <a:t>(-40px);</a:t>
            </a:r>
          </a:p>
          <a:p>
            <a:r>
              <a:rPr lang="en-US" altLang="ko-KR" sz="2000" dirty="0" smtClean="0"/>
              <a:t>     -ms-</a:t>
            </a:r>
            <a:r>
              <a:rPr lang="en-US" altLang="ko-KR" sz="2000" dirty="0" err="1" smtClean="0"/>
              <a:t>transform:translateY</a:t>
            </a:r>
            <a:r>
              <a:rPr lang="en-US" altLang="ko-KR" sz="2000" dirty="0" smtClean="0"/>
              <a:t>(-40px);</a:t>
            </a:r>
          </a:p>
          <a:p>
            <a:r>
              <a:rPr lang="en-US" altLang="ko-KR" sz="2000" dirty="0" smtClean="0"/>
              <a:t>  }</a:t>
            </a:r>
          </a:p>
          <a:p>
            <a:r>
              <a:rPr lang="en-US" altLang="ko-KR" sz="2000" dirty="0" smtClean="0"/>
              <a:t>&lt;/style&gt;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</a:t>
            </a:r>
            <a:r>
              <a:rPr lang="en-US" altLang="ko-KR" sz="2000" dirty="0" err="1" smtClean="0"/>
              <a:t>img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src</a:t>
            </a:r>
            <a:r>
              <a:rPr lang="en-US" altLang="ko-KR" sz="2000" dirty="0" smtClean="0"/>
              <a:t>="woman.png" class="</a:t>
            </a:r>
            <a:r>
              <a:rPr lang="en-US" altLang="ko-KR" sz="2000" dirty="0" err="1" smtClean="0"/>
              <a:t>translatez</a:t>
            </a:r>
            <a:r>
              <a:rPr lang="en-US" altLang="ko-KR" sz="2000" dirty="0" smtClean="0"/>
              <a:t>"&gt;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963038" y="1235413"/>
            <a:ext cx="7081735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altLang="ko-KR" sz="2400" dirty="0" smtClean="0"/>
              <a:t>z</a:t>
            </a:r>
            <a:r>
              <a:rPr lang="ko-KR" altLang="en-US" sz="2400" dirty="0" smtClean="0"/>
              <a:t>축 방향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즉 앞뒤 방향으로  </a:t>
            </a:r>
            <a:r>
              <a:rPr lang="en-US" altLang="ko-KR" sz="2400" dirty="0" err="1" smtClean="0"/>
              <a:t>tz</a:t>
            </a:r>
            <a:r>
              <a:rPr lang="ko-KR" altLang="en-US" sz="2400" dirty="0" smtClean="0"/>
              <a:t>만큼 이동한다</a:t>
            </a:r>
            <a:r>
              <a:rPr lang="en-US" altLang="ko-KR" sz="2400" dirty="0" smtClean="0"/>
              <a:t>.</a:t>
            </a:r>
          </a:p>
          <a:p>
            <a:pPr marL="457200" lvl="0" indent="-4572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ko-KR" altLang="en-US" sz="2400" dirty="0" smtClean="0"/>
              <a:t> 양수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 앞쪽으로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음수 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뒷쪽으로</a:t>
            </a:r>
            <a:endParaRPr lang="en-US" altLang="ko-KR" sz="24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160" t="24464" r="35878" b="20179"/>
          <a:stretch/>
        </p:blipFill>
        <p:spPr bwMode="auto">
          <a:xfrm>
            <a:off x="7520070" y="2908570"/>
            <a:ext cx="2764206" cy="3173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translate3d(</a:t>
            </a:r>
            <a:r>
              <a:rPr lang="en-US" altLang="ko-KR" dirty="0" err="1" smtClean="0"/>
              <a:t>tx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tz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76009" y="296319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 smtClean="0"/>
              <a:t>&lt;style&gt;</a:t>
            </a:r>
          </a:p>
          <a:p>
            <a:r>
              <a:rPr lang="en-US" altLang="ko-KR" sz="2000" dirty="0" smtClean="0"/>
              <a:t>.</a:t>
            </a:r>
            <a:r>
              <a:rPr lang="en-US" altLang="ko-KR" sz="2000" dirty="0" err="1" smtClean="0"/>
              <a:t>translatexyz</a:t>
            </a:r>
            <a:r>
              <a:rPr lang="en-US" altLang="ko-KR" sz="2000" dirty="0" smtClean="0"/>
              <a:t> {</a:t>
            </a:r>
          </a:p>
          <a:p>
            <a:r>
              <a:rPr lang="en-US" altLang="ko-KR" sz="2000" dirty="0" smtClean="0"/>
              <a:t>    transform:translate3d(20px, 30px,40px);</a:t>
            </a:r>
          </a:p>
          <a:p>
            <a:r>
              <a:rPr lang="en-US" altLang="ko-KR" sz="2000" dirty="0" smtClean="0"/>
              <a:t>   -webkit-transform:translate3d(20px, 30px, 40px);</a:t>
            </a:r>
          </a:p>
          <a:p>
            <a:r>
              <a:rPr lang="en-US" altLang="ko-KR" sz="2000" dirty="0" smtClean="0"/>
              <a:t>   -ms-transform:translate3d(20px, 30px, 40px);</a:t>
            </a:r>
          </a:p>
          <a:p>
            <a:r>
              <a:rPr lang="en-US" altLang="ko-KR" sz="2000" dirty="0" smtClean="0"/>
              <a:t>}</a:t>
            </a:r>
          </a:p>
          <a:p>
            <a:r>
              <a:rPr lang="en-US" altLang="ko-KR" sz="2000" dirty="0" smtClean="0"/>
              <a:t>&lt;/style&gt;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</a:t>
            </a:r>
            <a:r>
              <a:rPr lang="en-US" altLang="ko-KR" sz="2000" dirty="0" err="1" smtClean="0"/>
              <a:t>img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src</a:t>
            </a:r>
            <a:r>
              <a:rPr lang="en-US" altLang="ko-KR" sz="2000" dirty="0" smtClean="0"/>
              <a:t>="woman.png" class="</a:t>
            </a:r>
            <a:r>
              <a:rPr lang="en-US" altLang="ko-KR" sz="2000" dirty="0" err="1" smtClean="0"/>
              <a:t>translatexyz</a:t>
            </a:r>
            <a:r>
              <a:rPr lang="en-US" altLang="ko-KR" sz="2000" dirty="0" smtClean="0"/>
              <a:t>"&gt;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963038" y="1235413"/>
            <a:ext cx="8511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 smtClean="0"/>
          </a:p>
          <a:p>
            <a:r>
              <a:rPr lang="ko-KR" altLang="en-US" sz="2400" dirty="0" smtClean="0"/>
              <a:t>수평과 수직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그리고 </a:t>
            </a:r>
            <a:r>
              <a:rPr lang="en-US" altLang="ko-KR" sz="2400" dirty="0" smtClean="0"/>
              <a:t>z</a:t>
            </a:r>
            <a:r>
              <a:rPr lang="ko-KR" altLang="en-US" sz="2400" dirty="0" smtClean="0"/>
              <a:t>축 방향 이동을 한꺼번에 지정한다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scale – </a:t>
            </a:r>
            <a:r>
              <a:rPr lang="ko-KR" altLang="en-US" dirty="0" smtClean="0"/>
              <a:t>요소 확대</a:t>
            </a:r>
            <a:r>
              <a:rPr lang="en-US" altLang="ko-KR" dirty="0" smtClean="0"/>
              <a:t>/</a:t>
            </a:r>
            <a:r>
              <a:rPr lang="ko-KR" altLang="en-US" dirty="0" smtClean="0"/>
              <a:t>축소하기 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82494" y="1468877"/>
            <a:ext cx="10606256" cy="4436623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지정한 크기만큼 확대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축소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ko-KR" altLang="en-US" sz="2400" dirty="0" smtClean="0"/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err="1" smtClean="0"/>
              <a:t>transform:scaleX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sx</a:t>
            </a:r>
            <a:r>
              <a:rPr lang="en-US" altLang="ko-KR" sz="2400" dirty="0" smtClean="0"/>
              <a:t>)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err="1" smtClean="0"/>
              <a:t>transform:scaleY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sy</a:t>
            </a:r>
            <a:r>
              <a:rPr lang="en-US" altLang="ko-KR" sz="2400" dirty="0" smtClean="0"/>
              <a:t>)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err="1" smtClean="0"/>
              <a:t>transform:scaleZ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sz</a:t>
            </a:r>
            <a:r>
              <a:rPr lang="en-US" altLang="ko-KR" sz="2400" dirty="0" smtClean="0"/>
              <a:t>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err="1" smtClean="0"/>
              <a:t>transform:scale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sx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sy</a:t>
            </a:r>
            <a:r>
              <a:rPr lang="en-US" altLang="ko-KR" sz="2400" dirty="0" smtClean="0"/>
              <a:t>)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transform:scale3d(</a:t>
            </a:r>
            <a:r>
              <a:rPr lang="en-US" altLang="ko-KR" sz="2400" dirty="0" err="1" smtClean="0"/>
              <a:t>sx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sy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sz</a:t>
            </a:r>
            <a:r>
              <a:rPr lang="en-US" altLang="ko-KR" sz="2400" dirty="0" smtClean="0"/>
              <a:t>)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scaleX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sx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76009" y="2963191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 smtClean="0"/>
              <a:t>&lt;style&gt;</a:t>
            </a:r>
          </a:p>
          <a:p>
            <a:r>
              <a:rPr lang="en-US" altLang="ko-KR" sz="2000" dirty="0" smtClean="0"/>
              <a:t>.</a:t>
            </a:r>
            <a:r>
              <a:rPr lang="en-US" altLang="ko-KR" sz="2000" dirty="0" err="1" smtClean="0"/>
              <a:t>scalex</a:t>
            </a:r>
            <a:r>
              <a:rPr lang="en-US" altLang="ko-KR" sz="2000" dirty="0" smtClean="0"/>
              <a:t> {</a:t>
            </a:r>
          </a:p>
          <a:p>
            <a:r>
              <a:rPr lang="en-US" altLang="ko-KR" sz="2000" dirty="0" smtClean="0"/>
              <a:t>     </a:t>
            </a:r>
            <a:r>
              <a:rPr lang="en-US" altLang="ko-KR" sz="2000" dirty="0" err="1" smtClean="0"/>
              <a:t>transform:scaleX</a:t>
            </a:r>
            <a:r>
              <a:rPr lang="en-US" altLang="ko-KR" sz="2000" dirty="0" smtClean="0"/>
              <a:t>(2.0);</a:t>
            </a:r>
          </a:p>
          <a:p>
            <a:r>
              <a:rPr lang="en-US" altLang="ko-KR" sz="2000" dirty="0" smtClean="0"/>
              <a:t>     -</a:t>
            </a:r>
            <a:r>
              <a:rPr lang="en-US" altLang="ko-KR" sz="2000" dirty="0" err="1" smtClean="0"/>
              <a:t>webkit-transform:scaleX</a:t>
            </a:r>
            <a:r>
              <a:rPr lang="en-US" altLang="ko-KR" sz="2000" dirty="0" smtClean="0"/>
              <a:t>(2.0);</a:t>
            </a:r>
          </a:p>
          <a:p>
            <a:r>
              <a:rPr lang="en-US" altLang="ko-KR" sz="2000" dirty="0" smtClean="0"/>
              <a:t>     -ms-</a:t>
            </a:r>
            <a:r>
              <a:rPr lang="en-US" altLang="ko-KR" sz="2000" dirty="0" err="1" smtClean="0"/>
              <a:t>transform:scaleX</a:t>
            </a:r>
            <a:r>
              <a:rPr lang="en-US" altLang="ko-KR" sz="2000" dirty="0" smtClean="0"/>
              <a:t>(2.0);</a:t>
            </a:r>
          </a:p>
          <a:p>
            <a:r>
              <a:rPr lang="en-US" altLang="ko-KR" sz="2000" dirty="0" smtClean="0"/>
              <a:t>}</a:t>
            </a:r>
          </a:p>
          <a:p>
            <a:r>
              <a:rPr lang="en-US" altLang="ko-KR" sz="2000" dirty="0" smtClean="0"/>
              <a:t>&lt;/style&gt;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&lt;div id="</a:t>
            </a:r>
            <a:r>
              <a:rPr lang="en-US" altLang="ko-KR" sz="2000" dirty="0" err="1" smtClean="0"/>
              <a:t>tr</a:t>
            </a:r>
            <a:r>
              <a:rPr lang="en-US" altLang="ko-KR" sz="2000" dirty="0" smtClean="0"/>
              <a:t>"&gt;</a:t>
            </a:r>
          </a:p>
          <a:p>
            <a:r>
              <a:rPr lang="en-US" altLang="ko-KR" sz="2000" dirty="0" smtClean="0"/>
              <a:t>	&lt;</a:t>
            </a:r>
            <a:r>
              <a:rPr lang="en-US" altLang="ko-KR" sz="2000" dirty="0" err="1" smtClean="0"/>
              <a:t>img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src</a:t>
            </a:r>
            <a:r>
              <a:rPr lang="en-US" altLang="ko-KR" sz="2000" dirty="0" smtClean="0"/>
              <a:t>="woman.png" class="</a:t>
            </a:r>
            <a:r>
              <a:rPr lang="en-US" altLang="ko-KR" sz="2000" dirty="0" err="1" smtClean="0"/>
              <a:t>scalex</a:t>
            </a:r>
            <a:r>
              <a:rPr lang="en-US" altLang="ko-KR" sz="2000" dirty="0" smtClean="0"/>
              <a:t>"&gt;</a:t>
            </a:r>
          </a:p>
          <a:p>
            <a:r>
              <a:rPr lang="en-US" altLang="ko-KR" sz="2000" dirty="0" smtClean="0"/>
              <a:t>&lt;/div&gt;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3038" y="1050588"/>
            <a:ext cx="8511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 smtClean="0"/>
          </a:p>
          <a:p>
            <a:r>
              <a:rPr lang="ko-KR" altLang="en-US" sz="2400" dirty="0" smtClean="0"/>
              <a:t> </a:t>
            </a:r>
            <a:r>
              <a:rPr lang="en-US" altLang="ko-KR" sz="2400" dirty="0" smtClean="0"/>
              <a:t>x</a:t>
            </a:r>
            <a:r>
              <a:rPr lang="ko-KR" altLang="en-US" sz="2400" dirty="0" smtClean="0"/>
              <a:t>축 방향으로 </a:t>
            </a:r>
            <a:r>
              <a:rPr lang="en-US" altLang="ko-KR" sz="2400" dirty="0" err="1" smtClean="0"/>
              <a:t>sx</a:t>
            </a:r>
            <a:r>
              <a:rPr lang="ko-KR" altLang="en-US" sz="2400" dirty="0" smtClean="0"/>
              <a:t>만큼 확대</a:t>
            </a:r>
            <a:r>
              <a:rPr lang="en-US" altLang="ko-KR" sz="2400" dirty="0" smtClean="0"/>
              <a:t>. scale(</a:t>
            </a:r>
            <a:r>
              <a:rPr lang="en-US" altLang="ko-KR" sz="2400" dirty="0" err="1" smtClean="0"/>
              <a:t>sx</a:t>
            </a:r>
            <a:r>
              <a:rPr lang="en-US" altLang="ko-KR" sz="2400" dirty="0" smtClean="0"/>
              <a:t>, 1)</a:t>
            </a:r>
            <a:r>
              <a:rPr lang="ko-KR" altLang="en-US" sz="2400" dirty="0" smtClean="0"/>
              <a:t>과 같다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1 : </a:t>
            </a:r>
            <a:r>
              <a:rPr lang="ko-KR" altLang="en-US" sz="2400" dirty="0" smtClean="0"/>
              <a:t>원래 크기</a:t>
            </a:r>
            <a:r>
              <a:rPr lang="en-US" altLang="ko-KR" sz="2400" dirty="0" smtClean="0"/>
              <a:t>,  1</a:t>
            </a:r>
            <a:r>
              <a:rPr lang="ko-KR" altLang="en-US" sz="2400" dirty="0" smtClean="0"/>
              <a:t>보다 크면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확대</a:t>
            </a:r>
            <a:r>
              <a:rPr lang="en-US" altLang="ko-KR" sz="2400" dirty="0" smtClean="0"/>
              <a:t>,  1</a:t>
            </a:r>
            <a:r>
              <a:rPr lang="ko-KR" altLang="en-US" sz="2400" dirty="0" smtClean="0"/>
              <a:t>보다 작으면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축소 </a:t>
            </a:r>
            <a:endParaRPr lang="en-US" altLang="ko-KR" sz="24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52892" y="2937753"/>
            <a:ext cx="5580014" cy="256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27216" y="2626468"/>
            <a:ext cx="4826889" cy="3846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scaleY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sy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76009" y="2963191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 smtClean="0"/>
              <a:t>&lt;style&gt;</a:t>
            </a:r>
          </a:p>
          <a:p>
            <a:r>
              <a:rPr lang="en-US" altLang="ko-KR" sz="2000" dirty="0" smtClean="0"/>
              <a:t> .</a:t>
            </a:r>
            <a:r>
              <a:rPr lang="en-US" altLang="ko-KR" sz="2000" dirty="0" err="1" smtClean="0"/>
              <a:t>scaley</a:t>
            </a:r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 </a:t>
            </a:r>
            <a:r>
              <a:rPr lang="en-US" altLang="ko-KR" sz="2000" dirty="0" err="1" smtClean="0"/>
              <a:t>transform:scaleY</a:t>
            </a:r>
            <a:r>
              <a:rPr lang="en-US" altLang="ko-KR" sz="2000" dirty="0" smtClean="0"/>
              <a:t>(1.5);</a:t>
            </a:r>
          </a:p>
          <a:p>
            <a:r>
              <a:rPr lang="en-US" altLang="ko-KR" sz="2000" dirty="0" smtClean="0"/>
              <a:t>    -</a:t>
            </a:r>
            <a:r>
              <a:rPr lang="en-US" altLang="ko-KR" sz="2000" dirty="0" err="1" smtClean="0"/>
              <a:t>webkit-transform:scaleY</a:t>
            </a:r>
            <a:r>
              <a:rPr lang="en-US" altLang="ko-KR" sz="2000" dirty="0" smtClean="0"/>
              <a:t>(1.5);</a:t>
            </a:r>
          </a:p>
          <a:p>
            <a:r>
              <a:rPr lang="en-US" altLang="ko-KR" sz="2000" dirty="0" smtClean="0"/>
              <a:t>    -ms-</a:t>
            </a:r>
            <a:r>
              <a:rPr lang="en-US" altLang="ko-KR" sz="2000" dirty="0" err="1" smtClean="0"/>
              <a:t>transform:scaleY</a:t>
            </a:r>
            <a:r>
              <a:rPr lang="en-US" altLang="ko-KR" sz="2000" dirty="0" smtClean="0"/>
              <a:t>(1.5);</a:t>
            </a:r>
          </a:p>
          <a:p>
            <a:r>
              <a:rPr lang="en-US" altLang="ko-KR" sz="2000" dirty="0" smtClean="0"/>
              <a:t>  }</a:t>
            </a:r>
          </a:p>
          <a:p>
            <a:r>
              <a:rPr lang="en-US" altLang="ko-KR" sz="2000" dirty="0" smtClean="0"/>
              <a:t>&lt;/style&gt;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&lt;div id="</a:t>
            </a:r>
            <a:r>
              <a:rPr lang="en-US" altLang="ko-KR" sz="2000" dirty="0" err="1" smtClean="0"/>
              <a:t>tr</a:t>
            </a:r>
            <a:r>
              <a:rPr lang="en-US" altLang="ko-KR" sz="2000" dirty="0" smtClean="0"/>
              <a:t>"&gt;</a:t>
            </a:r>
          </a:p>
          <a:p>
            <a:r>
              <a:rPr lang="en-US" altLang="ko-KR" sz="2000" dirty="0" smtClean="0"/>
              <a:t>	 &lt;</a:t>
            </a:r>
            <a:r>
              <a:rPr lang="en-US" altLang="ko-KR" sz="2000" dirty="0" err="1" smtClean="0"/>
              <a:t>img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src</a:t>
            </a:r>
            <a:r>
              <a:rPr lang="en-US" altLang="ko-KR" sz="2000" dirty="0" smtClean="0"/>
              <a:t>="woman.png" class="</a:t>
            </a:r>
            <a:r>
              <a:rPr lang="en-US" altLang="ko-KR" sz="2000" dirty="0" err="1" smtClean="0"/>
              <a:t>scaley</a:t>
            </a:r>
            <a:r>
              <a:rPr lang="en-US" altLang="ko-KR" sz="2000" dirty="0" smtClean="0"/>
              <a:t>"&gt;</a:t>
            </a:r>
          </a:p>
          <a:p>
            <a:r>
              <a:rPr lang="en-US" altLang="ko-KR" sz="2000" dirty="0" smtClean="0"/>
              <a:t>&lt;/div&gt;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3038" y="1050588"/>
            <a:ext cx="8511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 smtClean="0"/>
          </a:p>
          <a:p>
            <a:r>
              <a:rPr lang="en-US" altLang="ko-KR" sz="2400" dirty="0" smtClean="0"/>
              <a:t>y</a:t>
            </a:r>
            <a:r>
              <a:rPr lang="ko-KR" altLang="en-US" sz="2400" dirty="0" smtClean="0"/>
              <a:t>축 방향으로 </a:t>
            </a:r>
            <a:r>
              <a:rPr lang="en-US" altLang="ko-KR" sz="2400" dirty="0" err="1" smtClean="0"/>
              <a:t>sy</a:t>
            </a:r>
            <a:r>
              <a:rPr lang="ko-KR" altLang="en-US" sz="2400" dirty="0" smtClean="0"/>
              <a:t>만큼 확대</a:t>
            </a:r>
            <a:r>
              <a:rPr lang="en-US" altLang="ko-KR" sz="2400" dirty="0" smtClean="0"/>
              <a:t>.  scale(1, </a:t>
            </a:r>
            <a:r>
              <a:rPr lang="en-US" altLang="ko-KR" sz="2400" dirty="0" err="1" smtClean="0"/>
              <a:t>sy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과 같다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1 : </a:t>
            </a:r>
            <a:r>
              <a:rPr lang="ko-KR" altLang="en-US" sz="2400" dirty="0" smtClean="0"/>
              <a:t>원래 크기</a:t>
            </a:r>
            <a:r>
              <a:rPr lang="en-US" altLang="ko-KR" sz="2400" dirty="0" smtClean="0"/>
              <a:t>,  1</a:t>
            </a:r>
            <a:r>
              <a:rPr lang="ko-KR" altLang="en-US" sz="2400" dirty="0" smtClean="0"/>
              <a:t>보다 크면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확대</a:t>
            </a:r>
            <a:r>
              <a:rPr lang="en-US" altLang="ko-KR" sz="2400" dirty="0" smtClean="0"/>
              <a:t>,  1</a:t>
            </a:r>
            <a:r>
              <a:rPr lang="ko-KR" altLang="en-US" sz="2400" dirty="0" smtClean="0"/>
              <a:t>보다 작으면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축소 </a:t>
            </a:r>
            <a:endParaRPr lang="en-US" altLang="ko-KR" sz="2400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scale(</a:t>
            </a:r>
            <a:r>
              <a:rPr lang="en-US" altLang="ko-KR" dirty="0" err="1" smtClean="0"/>
              <a:t>sx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sy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76009" y="2963191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 smtClean="0"/>
              <a:t>&lt;style&gt;</a:t>
            </a:r>
          </a:p>
          <a:p>
            <a:r>
              <a:rPr lang="en-US" altLang="ko-KR" sz="2000" dirty="0" smtClean="0"/>
              <a:t> .</a:t>
            </a:r>
            <a:r>
              <a:rPr lang="en-US" altLang="ko-KR" sz="2000" dirty="0" err="1" smtClean="0"/>
              <a:t>scalexy</a:t>
            </a:r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transform:scale</a:t>
            </a:r>
            <a:r>
              <a:rPr lang="en-US" altLang="ko-KR" sz="2000" dirty="0" smtClean="0"/>
              <a:t>(2);</a:t>
            </a:r>
          </a:p>
          <a:p>
            <a:r>
              <a:rPr lang="en-US" altLang="ko-KR" sz="2000" dirty="0" smtClean="0"/>
              <a:t>  -</a:t>
            </a:r>
            <a:r>
              <a:rPr lang="en-US" altLang="ko-KR" sz="2000" dirty="0" err="1" smtClean="0"/>
              <a:t>webkit-transform:scale</a:t>
            </a:r>
            <a:r>
              <a:rPr lang="en-US" altLang="ko-KR" sz="2000" dirty="0" smtClean="0"/>
              <a:t>(2);</a:t>
            </a:r>
          </a:p>
          <a:p>
            <a:r>
              <a:rPr lang="en-US" altLang="ko-KR" sz="2000" dirty="0" smtClean="0"/>
              <a:t>  -ms-</a:t>
            </a:r>
            <a:r>
              <a:rPr lang="en-US" altLang="ko-KR" sz="2000" dirty="0" err="1" smtClean="0"/>
              <a:t>transform:scale</a:t>
            </a:r>
            <a:r>
              <a:rPr lang="en-US" altLang="ko-KR" sz="2000" dirty="0" smtClean="0"/>
              <a:t>(2);</a:t>
            </a:r>
          </a:p>
          <a:p>
            <a:r>
              <a:rPr lang="en-US" altLang="ko-KR" sz="2000" dirty="0" smtClean="0"/>
              <a:t>  }</a:t>
            </a:r>
          </a:p>
          <a:p>
            <a:r>
              <a:rPr lang="en-US" altLang="ko-KR" sz="2000" dirty="0" smtClean="0"/>
              <a:t>&lt;/style&gt;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&lt;div id="</a:t>
            </a:r>
            <a:r>
              <a:rPr lang="en-US" altLang="ko-KR" sz="2000" dirty="0" err="1" smtClean="0"/>
              <a:t>tr</a:t>
            </a:r>
            <a:r>
              <a:rPr lang="en-US" altLang="ko-KR" sz="2000" dirty="0" smtClean="0"/>
              <a:t>"&gt;</a:t>
            </a:r>
          </a:p>
          <a:p>
            <a:r>
              <a:rPr lang="en-US" altLang="ko-KR" sz="2000" dirty="0" smtClean="0"/>
              <a:t>     &lt;</a:t>
            </a:r>
            <a:r>
              <a:rPr lang="en-US" altLang="ko-KR" sz="2000" dirty="0" err="1" smtClean="0"/>
              <a:t>img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src</a:t>
            </a:r>
            <a:r>
              <a:rPr lang="en-US" altLang="ko-KR" sz="2000" dirty="0" smtClean="0"/>
              <a:t>="woman.png" class="</a:t>
            </a:r>
            <a:r>
              <a:rPr lang="en-US" altLang="ko-KR" sz="2000" dirty="0" err="1" smtClean="0"/>
              <a:t>scalexy</a:t>
            </a:r>
            <a:r>
              <a:rPr lang="en-US" altLang="ko-KR" sz="2000" dirty="0" smtClean="0"/>
              <a:t>"&gt;</a:t>
            </a:r>
          </a:p>
          <a:p>
            <a:r>
              <a:rPr lang="en-US" altLang="ko-KR" sz="2000" dirty="0" smtClean="0"/>
              <a:t>&lt;/div&gt;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4127" y="535022"/>
            <a:ext cx="9562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4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400" dirty="0" smtClean="0"/>
              <a:t>x</a:t>
            </a:r>
            <a:r>
              <a:rPr lang="ko-KR" altLang="en-US" sz="2400" dirty="0" smtClean="0"/>
              <a:t>축 방향으로 </a:t>
            </a:r>
            <a:r>
              <a:rPr lang="en-US" altLang="ko-KR" sz="2400" dirty="0" err="1" smtClean="0"/>
              <a:t>sx</a:t>
            </a:r>
            <a:r>
              <a:rPr lang="ko-KR" altLang="en-US" sz="2400" dirty="0" smtClean="0"/>
              <a:t>만큼</a:t>
            </a:r>
            <a:r>
              <a:rPr lang="en-US" altLang="ko-KR" sz="2400" dirty="0" smtClean="0"/>
              <a:t>, y</a:t>
            </a:r>
            <a:r>
              <a:rPr lang="ko-KR" altLang="en-US" sz="2400" dirty="0" smtClean="0"/>
              <a:t>축 방향으로 </a:t>
            </a:r>
            <a:r>
              <a:rPr lang="en-US" altLang="ko-KR" sz="2400" dirty="0" err="1" smtClean="0"/>
              <a:t>sy</a:t>
            </a:r>
            <a:r>
              <a:rPr lang="ko-KR" altLang="en-US" sz="2400" dirty="0" smtClean="0"/>
              <a:t>만큼 확대</a:t>
            </a:r>
            <a:endParaRPr lang="en-US" altLang="ko-KR" sz="24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400" dirty="0" err="1" smtClean="0"/>
              <a:t>sy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값이 주어지지 않으면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sx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값과 같다고 간주</a:t>
            </a:r>
            <a:endParaRPr lang="en-US" altLang="ko-KR" sz="2400" dirty="0" smtClean="0"/>
          </a:p>
          <a:p>
            <a:pPr lvl="1">
              <a:lnSpc>
                <a:spcPct val="150000"/>
              </a:lnSpc>
            </a:pPr>
            <a:r>
              <a:rPr lang="ko-KR" altLang="en-US" sz="2400" dirty="0" smtClean="0"/>
              <a:t>예</a:t>
            </a:r>
            <a:r>
              <a:rPr lang="en-US" altLang="ko-KR" sz="2400" dirty="0" smtClean="0"/>
              <a:t>) scale(2)</a:t>
            </a:r>
            <a:r>
              <a:rPr lang="ko-KR" altLang="en-US" sz="2400" dirty="0" smtClean="0"/>
              <a:t>는 </a:t>
            </a:r>
            <a:r>
              <a:rPr lang="en-US" altLang="ko-KR" sz="2400" dirty="0" smtClean="0"/>
              <a:t>scale(2,2)</a:t>
            </a:r>
            <a:r>
              <a:rPr lang="ko-KR" altLang="en-US" sz="2400" dirty="0" smtClean="0"/>
              <a:t>와 같다</a:t>
            </a:r>
            <a:r>
              <a:rPr lang="en-US" altLang="ko-KR" sz="2400" dirty="0" smtClean="0"/>
              <a:t>. </a:t>
            </a:r>
            <a:endParaRPr lang="ko-KR" altLang="en-US" sz="2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22346" y="2869660"/>
            <a:ext cx="4509766" cy="334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scaleZ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sz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76009" y="2963191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 smtClean="0"/>
              <a:t>&lt;style&gt;</a:t>
            </a:r>
          </a:p>
          <a:p>
            <a:r>
              <a:rPr lang="en-US" altLang="ko-KR" sz="2000" dirty="0" smtClean="0"/>
              <a:t> .</a:t>
            </a:r>
            <a:r>
              <a:rPr lang="en-US" altLang="ko-KR" sz="2000" dirty="0" err="1" smtClean="0"/>
              <a:t>scalez</a:t>
            </a:r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 </a:t>
            </a:r>
            <a:r>
              <a:rPr lang="en-US" altLang="ko-KR" sz="2000" dirty="0" err="1" smtClean="0"/>
              <a:t>transform:scaleZ</a:t>
            </a:r>
            <a:r>
              <a:rPr lang="en-US" altLang="ko-KR" sz="2000" dirty="0" smtClean="0"/>
              <a:t>(0.7);</a:t>
            </a:r>
          </a:p>
          <a:p>
            <a:r>
              <a:rPr lang="en-US" altLang="ko-KR" sz="2000" dirty="0" smtClean="0"/>
              <a:t>    -</a:t>
            </a:r>
            <a:r>
              <a:rPr lang="en-US" altLang="ko-KR" sz="2000" dirty="0" err="1" smtClean="0"/>
              <a:t>webkit-transform:scaleZ</a:t>
            </a:r>
            <a:r>
              <a:rPr lang="en-US" altLang="ko-KR" sz="2000" dirty="0" smtClean="0"/>
              <a:t>(0.7);</a:t>
            </a:r>
          </a:p>
          <a:p>
            <a:r>
              <a:rPr lang="en-US" altLang="ko-KR" sz="2000" dirty="0" smtClean="0"/>
              <a:t>    -ms-</a:t>
            </a:r>
            <a:r>
              <a:rPr lang="en-US" altLang="ko-KR" sz="2000" dirty="0" err="1" smtClean="0"/>
              <a:t>transform:scaleZ</a:t>
            </a:r>
            <a:r>
              <a:rPr lang="en-US" altLang="ko-KR" sz="2000" dirty="0" smtClean="0"/>
              <a:t>(0.7);</a:t>
            </a:r>
          </a:p>
          <a:p>
            <a:r>
              <a:rPr lang="en-US" altLang="ko-KR" sz="2000" dirty="0" smtClean="0"/>
              <a:t>  }</a:t>
            </a:r>
          </a:p>
          <a:p>
            <a:r>
              <a:rPr lang="en-US" altLang="ko-KR" sz="2000" dirty="0" smtClean="0"/>
              <a:t>&lt;/style&gt;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&lt;div id="</a:t>
            </a:r>
            <a:r>
              <a:rPr lang="en-US" altLang="ko-KR" sz="2000" dirty="0" err="1" smtClean="0"/>
              <a:t>tr</a:t>
            </a:r>
            <a:r>
              <a:rPr lang="en-US" altLang="ko-KR" sz="2000" dirty="0" smtClean="0"/>
              <a:t>"&gt;</a:t>
            </a:r>
          </a:p>
          <a:p>
            <a:r>
              <a:rPr lang="en-US" altLang="ko-KR" sz="2000" dirty="0" smtClean="0"/>
              <a:t>     &lt;</a:t>
            </a:r>
            <a:r>
              <a:rPr lang="en-US" altLang="ko-KR" sz="2000" dirty="0" err="1" smtClean="0"/>
              <a:t>img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src</a:t>
            </a:r>
            <a:r>
              <a:rPr lang="en-US" altLang="ko-KR" sz="2000" dirty="0" smtClean="0"/>
              <a:t>="woman.png" class="</a:t>
            </a:r>
            <a:r>
              <a:rPr lang="en-US" altLang="ko-KR" sz="2000" dirty="0" err="1" smtClean="0"/>
              <a:t>scalez</a:t>
            </a:r>
            <a:r>
              <a:rPr lang="en-US" altLang="ko-KR" sz="2000" dirty="0" smtClean="0"/>
              <a:t>"&gt;</a:t>
            </a:r>
          </a:p>
          <a:p>
            <a:r>
              <a:rPr lang="en-US" altLang="ko-KR" sz="2000" dirty="0" smtClean="0"/>
              <a:t>&lt;/div&gt;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4128" y="1284051"/>
            <a:ext cx="9562290" cy="1131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 </a:t>
            </a:r>
            <a:r>
              <a:rPr lang="en-US" altLang="ko-KR" sz="2400" dirty="0" smtClean="0"/>
              <a:t>z</a:t>
            </a:r>
            <a:r>
              <a:rPr lang="ko-KR" altLang="en-US" sz="2400" dirty="0" smtClean="0"/>
              <a:t>축 방향으로 </a:t>
            </a:r>
            <a:r>
              <a:rPr lang="en-US" altLang="ko-KR" sz="2400" dirty="0" err="1" smtClean="0"/>
              <a:t>sz</a:t>
            </a:r>
            <a:r>
              <a:rPr lang="ko-KR" altLang="en-US" sz="2400" dirty="0" smtClean="0"/>
              <a:t>만큼 확대</a:t>
            </a:r>
            <a:r>
              <a:rPr lang="en-US" altLang="ko-KR" sz="2400" dirty="0" smtClean="0"/>
              <a:t>.  scale(1, 1, </a:t>
            </a:r>
            <a:r>
              <a:rPr lang="en-US" altLang="ko-KR" sz="2400" dirty="0" err="1" smtClean="0"/>
              <a:t>sz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과 같다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브라우저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상에서 직접 확인 불가 </a:t>
            </a:r>
            <a:r>
              <a:rPr lang="en-US" altLang="ko-KR" sz="2400" dirty="0" smtClean="0">
                <a:sym typeface="Wingdings" pitchFamily="2" charset="2"/>
              </a:rPr>
              <a:t> </a:t>
            </a:r>
            <a:r>
              <a:rPr lang="ko-KR" altLang="en-US" sz="2400" dirty="0" smtClean="0"/>
              <a:t>다른 효과와 함께 사용</a:t>
            </a:r>
            <a:endParaRPr lang="en-US" altLang="ko-KR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81681" y="3161489"/>
            <a:ext cx="4094399" cy="262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rotate – </a:t>
            </a:r>
            <a:r>
              <a:rPr lang="ko-KR" altLang="en-US" dirty="0" smtClean="0"/>
              <a:t>요소 회전하기 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82494" y="1468877"/>
            <a:ext cx="10606256" cy="4436623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지정한 각도만큼 웹 요소 회전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ko-KR" altLang="en-US" sz="2400" dirty="0" smtClean="0"/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err="1" smtClean="0"/>
              <a:t>transform:rotateX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각도</a:t>
            </a:r>
            <a:r>
              <a:rPr lang="en-US" altLang="ko-KR" sz="2400" dirty="0" smtClean="0"/>
              <a:t>),  </a:t>
            </a:r>
            <a:r>
              <a:rPr lang="en-US" altLang="ko-KR" sz="2400" dirty="0" err="1" smtClean="0"/>
              <a:t>transform:rotateY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각도</a:t>
            </a:r>
            <a:r>
              <a:rPr lang="en-US" altLang="ko-KR" sz="2400" dirty="0" smtClean="0"/>
              <a:t>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err="1" smtClean="0"/>
              <a:t>transform:rotateZ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각도</a:t>
            </a:r>
            <a:r>
              <a:rPr lang="en-US" altLang="ko-KR" sz="2400" dirty="0" smtClean="0"/>
              <a:t>),  </a:t>
            </a:r>
            <a:r>
              <a:rPr lang="en-US" altLang="ko-KR" sz="2400" dirty="0" err="1" smtClean="0"/>
              <a:t>transform:rotate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각도</a:t>
            </a:r>
            <a:r>
              <a:rPr lang="en-US" altLang="ko-KR" sz="2400" dirty="0" smtClean="0"/>
              <a:t>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24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2400" dirty="0" smtClean="0"/>
              <a:t> rotate </a:t>
            </a:r>
            <a:r>
              <a:rPr lang="ko-KR" altLang="en-US" sz="2400" dirty="0" smtClean="0"/>
              <a:t>변형에서 사용하는 각도는 도</a:t>
            </a:r>
            <a:r>
              <a:rPr lang="en-US" altLang="ko-KR" sz="2400" dirty="0" smtClean="0"/>
              <a:t>(degree) </a:t>
            </a:r>
            <a:r>
              <a:rPr lang="ko-KR" altLang="en-US" sz="2400" dirty="0" smtClean="0"/>
              <a:t>또는 라디안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  1</a:t>
            </a:r>
            <a:r>
              <a:rPr lang="ko-KR" altLang="en-US" sz="2400" dirty="0" smtClean="0"/>
              <a:t>라디안은 </a:t>
            </a:r>
            <a:r>
              <a:rPr lang="en-US" altLang="ko-KR" sz="2400" dirty="0" smtClean="0"/>
              <a:t>1/180°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예</a:t>
            </a:r>
            <a:r>
              <a:rPr lang="en-US" altLang="ko-KR" sz="2400" dirty="0" smtClean="0"/>
              <a:t>)  </a:t>
            </a:r>
            <a:r>
              <a:rPr lang="en-US" altLang="ko-KR" sz="2400" dirty="0" err="1" smtClean="0"/>
              <a:t>transform:rotateY</a:t>
            </a:r>
            <a:r>
              <a:rPr lang="en-US" altLang="ko-KR" sz="2400" dirty="0" smtClean="0"/>
              <a:t>(45deg)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2400" dirty="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rotateX</a:t>
            </a:r>
            <a:r>
              <a:rPr lang="en-US" altLang="ko-KR" dirty="0" smtClean="0"/>
              <a:t>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85736" y="2000152"/>
            <a:ext cx="70590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&lt;style&gt;</a:t>
            </a:r>
          </a:p>
          <a:p>
            <a:r>
              <a:rPr lang="en-US" altLang="ko-KR" sz="2400" dirty="0" smtClean="0"/>
              <a:t> .</a:t>
            </a:r>
            <a:r>
              <a:rPr lang="en-US" altLang="ko-KR" sz="2400" dirty="0" err="1" smtClean="0"/>
              <a:t>rotatex</a:t>
            </a:r>
            <a:r>
              <a:rPr lang="en-US" altLang="ko-KR" sz="2400" dirty="0" smtClean="0"/>
              <a:t>{</a:t>
            </a:r>
          </a:p>
          <a:p>
            <a:r>
              <a:rPr lang="en-US" altLang="ko-KR" sz="2400" dirty="0" smtClean="0"/>
              <a:t>    </a:t>
            </a:r>
            <a:r>
              <a:rPr lang="en-US" altLang="ko-KR" sz="2400" dirty="0" err="1" smtClean="0"/>
              <a:t>transform:rotateX</a:t>
            </a:r>
            <a:r>
              <a:rPr lang="en-US" altLang="ko-KR" sz="2400" dirty="0" smtClean="0"/>
              <a:t>(45deg);</a:t>
            </a:r>
          </a:p>
          <a:p>
            <a:r>
              <a:rPr lang="en-US" altLang="ko-KR" sz="2400" dirty="0" smtClean="0"/>
              <a:t>    -</a:t>
            </a:r>
            <a:r>
              <a:rPr lang="en-US" altLang="ko-KR" sz="2400" dirty="0" err="1" smtClean="0"/>
              <a:t>webkit-transform:rotateX</a:t>
            </a:r>
            <a:r>
              <a:rPr lang="en-US" altLang="ko-KR" sz="2400" dirty="0" smtClean="0"/>
              <a:t>(45deg);</a:t>
            </a:r>
          </a:p>
          <a:p>
            <a:r>
              <a:rPr lang="en-US" altLang="ko-KR" sz="2400" dirty="0" smtClean="0"/>
              <a:t>    -ms-</a:t>
            </a:r>
            <a:r>
              <a:rPr lang="en-US" altLang="ko-KR" sz="2400" dirty="0" err="1" smtClean="0"/>
              <a:t>transform:rotateX</a:t>
            </a:r>
            <a:r>
              <a:rPr lang="en-US" altLang="ko-KR" sz="2400" dirty="0" smtClean="0"/>
              <a:t>(45deg);</a:t>
            </a:r>
          </a:p>
          <a:p>
            <a:r>
              <a:rPr lang="en-US" altLang="ko-KR" sz="2400" dirty="0" smtClean="0"/>
              <a:t>  }</a:t>
            </a:r>
          </a:p>
          <a:p>
            <a:r>
              <a:rPr lang="en-US" altLang="ko-KR" sz="2400" dirty="0" smtClean="0"/>
              <a:t>&lt;/style&gt;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&lt;div id="</a:t>
            </a:r>
            <a:r>
              <a:rPr lang="en-US" altLang="ko-KR" sz="2400" dirty="0" err="1" smtClean="0"/>
              <a:t>tr</a:t>
            </a:r>
            <a:r>
              <a:rPr lang="en-US" altLang="ko-KR" sz="2400" dirty="0" smtClean="0"/>
              <a:t>"&gt;</a:t>
            </a:r>
          </a:p>
          <a:p>
            <a:r>
              <a:rPr lang="en-US" altLang="ko-KR" sz="2400" dirty="0" smtClean="0"/>
              <a:t>	&lt;</a:t>
            </a:r>
            <a:r>
              <a:rPr lang="en-US" altLang="ko-KR" sz="2400" dirty="0" err="1" smtClean="0"/>
              <a:t>img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="woman.png" class=“</a:t>
            </a:r>
            <a:r>
              <a:rPr lang="en-US" altLang="ko-KR" sz="2400" dirty="0" err="1" smtClean="0"/>
              <a:t>rotatex</a:t>
            </a:r>
            <a:r>
              <a:rPr lang="en-US" altLang="ko-KR" sz="2400" dirty="0" smtClean="0"/>
              <a:t>“&gt;</a:t>
            </a:r>
          </a:p>
          <a:p>
            <a:r>
              <a:rPr lang="en-US" altLang="ko-KR" sz="2400" dirty="0" smtClean="0"/>
              <a:t>&lt;/div&gt;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3038" y="1050588"/>
            <a:ext cx="8511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 smtClean="0"/>
          </a:p>
          <a:p>
            <a:r>
              <a:rPr lang="ko-KR" altLang="en-US" sz="2400" dirty="0" smtClean="0"/>
              <a:t> </a:t>
            </a:r>
            <a:r>
              <a:rPr lang="en-US" altLang="ko-KR" sz="2400" dirty="0" smtClean="0"/>
              <a:t>x</a:t>
            </a:r>
            <a:r>
              <a:rPr lang="ko-KR" altLang="en-US" sz="2400" dirty="0" smtClean="0"/>
              <a:t>축 방향으로 지정한 각도만큼 회전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63063" y="2953705"/>
            <a:ext cx="2412738" cy="2514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rotateY</a:t>
            </a:r>
            <a:r>
              <a:rPr lang="en-US" altLang="ko-KR" dirty="0" smtClean="0"/>
              <a:t>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85736" y="2000152"/>
            <a:ext cx="70590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&lt;style&gt;</a:t>
            </a:r>
          </a:p>
          <a:p>
            <a:r>
              <a:rPr lang="en-US" altLang="ko-KR" sz="2400" dirty="0" smtClean="0"/>
              <a:t> .</a:t>
            </a:r>
            <a:r>
              <a:rPr lang="en-US" altLang="ko-KR" sz="2400" dirty="0" err="1" smtClean="0"/>
              <a:t>rotatey</a:t>
            </a:r>
            <a:r>
              <a:rPr lang="en-US" altLang="ko-KR" sz="2400" dirty="0" smtClean="0"/>
              <a:t>{</a:t>
            </a:r>
          </a:p>
          <a:p>
            <a:r>
              <a:rPr lang="en-US" altLang="ko-KR" sz="2400" dirty="0" smtClean="0"/>
              <a:t>    </a:t>
            </a:r>
            <a:r>
              <a:rPr lang="en-US" altLang="ko-KR" sz="2400" dirty="0" err="1" smtClean="0"/>
              <a:t>transform:rotateY</a:t>
            </a:r>
            <a:r>
              <a:rPr lang="en-US" altLang="ko-KR" sz="2400" dirty="0" smtClean="0"/>
              <a:t>(45deg);</a:t>
            </a:r>
          </a:p>
          <a:p>
            <a:r>
              <a:rPr lang="en-US" altLang="ko-KR" sz="2400" dirty="0" smtClean="0"/>
              <a:t>    -</a:t>
            </a:r>
            <a:r>
              <a:rPr lang="en-US" altLang="ko-KR" sz="2400" dirty="0" err="1" smtClean="0"/>
              <a:t>webkit-transform:rotateY</a:t>
            </a:r>
            <a:r>
              <a:rPr lang="en-US" altLang="ko-KR" sz="2400" dirty="0" smtClean="0"/>
              <a:t>(45deg);</a:t>
            </a:r>
          </a:p>
          <a:p>
            <a:r>
              <a:rPr lang="en-US" altLang="ko-KR" sz="2400" dirty="0" smtClean="0"/>
              <a:t>    -ms-</a:t>
            </a:r>
            <a:r>
              <a:rPr lang="en-US" altLang="ko-KR" sz="2400" dirty="0" err="1" smtClean="0"/>
              <a:t>transform:rotateY</a:t>
            </a:r>
            <a:r>
              <a:rPr lang="en-US" altLang="ko-KR" sz="2400" dirty="0" smtClean="0"/>
              <a:t>(45deg);</a:t>
            </a:r>
          </a:p>
          <a:p>
            <a:r>
              <a:rPr lang="en-US" altLang="ko-KR" sz="2400" dirty="0" smtClean="0"/>
              <a:t>  }</a:t>
            </a:r>
          </a:p>
          <a:p>
            <a:r>
              <a:rPr lang="en-US" altLang="ko-KR" sz="2400" dirty="0" smtClean="0"/>
              <a:t>&lt;/style&gt;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&lt;div id="</a:t>
            </a:r>
            <a:r>
              <a:rPr lang="en-US" altLang="ko-KR" sz="2400" dirty="0" err="1" smtClean="0"/>
              <a:t>tr</a:t>
            </a:r>
            <a:r>
              <a:rPr lang="en-US" altLang="ko-KR" sz="2400" dirty="0" smtClean="0"/>
              <a:t>"&gt;</a:t>
            </a:r>
          </a:p>
          <a:p>
            <a:r>
              <a:rPr lang="en-US" altLang="ko-KR" sz="2400" dirty="0" smtClean="0"/>
              <a:t>	&lt;</a:t>
            </a:r>
            <a:r>
              <a:rPr lang="en-US" altLang="ko-KR" sz="2400" dirty="0" err="1" smtClean="0"/>
              <a:t>img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="woman.png" class=“</a:t>
            </a:r>
            <a:r>
              <a:rPr lang="en-US" altLang="ko-KR" sz="2400" dirty="0" err="1" smtClean="0"/>
              <a:t>rotatey</a:t>
            </a:r>
            <a:r>
              <a:rPr lang="en-US" altLang="ko-KR" sz="2400" dirty="0" smtClean="0"/>
              <a:t>“&gt;</a:t>
            </a:r>
          </a:p>
          <a:p>
            <a:r>
              <a:rPr lang="en-US" altLang="ko-KR" sz="2400" dirty="0" smtClean="0"/>
              <a:t>&lt;/div&gt;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3038" y="1050588"/>
            <a:ext cx="8511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 smtClean="0"/>
          </a:p>
          <a:p>
            <a:r>
              <a:rPr lang="ko-KR" altLang="en-US" sz="2400" dirty="0" smtClean="0"/>
              <a:t> </a:t>
            </a:r>
            <a:r>
              <a:rPr lang="en-US" altLang="ko-KR" sz="2400" dirty="0" smtClean="0"/>
              <a:t>y</a:t>
            </a:r>
            <a:r>
              <a:rPr lang="ko-KR" altLang="en-US" sz="2400" dirty="0" smtClean="0"/>
              <a:t>축 방향으로 지정한 각도만큼 회전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69432" y="2462122"/>
            <a:ext cx="2432916" cy="304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33869" y="1716831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입체 효과를 더하는 변형</a:t>
            </a:r>
            <a:r>
              <a:rPr lang="en-US" altLang="ko-KR" sz="2000" b="1" dirty="0" smtClean="0"/>
              <a:t>(transform)</a:t>
            </a:r>
            <a:endParaRPr lang="ko-KR" alt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733868" y="2527402"/>
            <a:ext cx="6137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시간에 따른 변화를 보여주는 </a:t>
            </a:r>
            <a:r>
              <a:rPr lang="en-US" altLang="ko-KR" sz="2000" b="1" dirty="0" smtClean="0"/>
              <a:t>transition </a:t>
            </a:r>
            <a:r>
              <a:rPr lang="ko-KR" altLang="en-US" sz="2000" b="1" dirty="0" smtClean="0"/>
              <a:t>속성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33869" y="3342345"/>
            <a:ext cx="5663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쉽게 애니메이션을 만드는 </a:t>
            </a:r>
            <a:r>
              <a:rPr lang="en-US" altLang="ko-KR" sz="2000" b="1" dirty="0" smtClean="0"/>
              <a:t>animation </a:t>
            </a:r>
            <a:r>
              <a:rPr lang="ko-KR" altLang="en-US" sz="2000" b="1" dirty="0" smtClean="0"/>
              <a:t>속성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399592" y="173549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9592" y="2556586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592" y="332448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99592" y="412970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99592" y="4950796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9592" y="571869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6118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rotateZ</a:t>
            </a:r>
            <a:r>
              <a:rPr lang="en-US" altLang="ko-KR" dirty="0" smtClean="0"/>
              <a:t>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85736" y="2000152"/>
            <a:ext cx="70590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&lt;style&gt;</a:t>
            </a:r>
          </a:p>
          <a:p>
            <a:r>
              <a:rPr lang="en-US" altLang="ko-KR" sz="2400" dirty="0" smtClean="0"/>
              <a:t> .</a:t>
            </a:r>
            <a:r>
              <a:rPr lang="en-US" altLang="ko-KR" sz="2400" dirty="0" err="1" smtClean="0"/>
              <a:t>rotatez</a:t>
            </a:r>
            <a:r>
              <a:rPr lang="en-US" altLang="ko-KR" sz="2400" dirty="0" smtClean="0"/>
              <a:t>{</a:t>
            </a:r>
          </a:p>
          <a:p>
            <a:r>
              <a:rPr lang="en-US" altLang="ko-KR" sz="2400" dirty="0" smtClean="0"/>
              <a:t>    </a:t>
            </a:r>
            <a:r>
              <a:rPr lang="en-US" altLang="ko-KR" sz="2400" dirty="0" err="1" smtClean="0"/>
              <a:t>transform:rotateZ</a:t>
            </a:r>
            <a:r>
              <a:rPr lang="en-US" altLang="ko-KR" sz="2400" dirty="0" smtClean="0"/>
              <a:t>(45deg);</a:t>
            </a:r>
          </a:p>
          <a:p>
            <a:r>
              <a:rPr lang="en-US" altLang="ko-KR" sz="2400" dirty="0" smtClean="0"/>
              <a:t>    -</a:t>
            </a:r>
            <a:r>
              <a:rPr lang="en-US" altLang="ko-KR" sz="2400" dirty="0" err="1" smtClean="0"/>
              <a:t>webkit-transform:rotateZ</a:t>
            </a:r>
            <a:r>
              <a:rPr lang="en-US" altLang="ko-KR" sz="2400" dirty="0" smtClean="0"/>
              <a:t>(45deg);</a:t>
            </a:r>
          </a:p>
          <a:p>
            <a:r>
              <a:rPr lang="en-US" altLang="ko-KR" sz="2400" dirty="0" smtClean="0"/>
              <a:t>    -ms-</a:t>
            </a:r>
            <a:r>
              <a:rPr lang="en-US" altLang="ko-KR" sz="2400" dirty="0" err="1" smtClean="0"/>
              <a:t>transform:rotateZ</a:t>
            </a:r>
            <a:r>
              <a:rPr lang="en-US" altLang="ko-KR" sz="2400" dirty="0" smtClean="0"/>
              <a:t>(45deg);</a:t>
            </a:r>
          </a:p>
          <a:p>
            <a:r>
              <a:rPr lang="en-US" altLang="ko-KR" sz="2400" dirty="0" smtClean="0"/>
              <a:t>  }</a:t>
            </a:r>
          </a:p>
          <a:p>
            <a:r>
              <a:rPr lang="en-US" altLang="ko-KR" sz="2400" dirty="0" smtClean="0"/>
              <a:t>&lt;/style&gt;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&lt;div id="</a:t>
            </a:r>
            <a:r>
              <a:rPr lang="en-US" altLang="ko-KR" sz="2400" dirty="0" err="1" smtClean="0"/>
              <a:t>tr</a:t>
            </a:r>
            <a:r>
              <a:rPr lang="en-US" altLang="ko-KR" sz="2400" dirty="0" smtClean="0"/>
              <a:t>"&gt;</a:t>
            </a:r>
          </a:p>
          <a:p>
            <a:r>
              <a:rPr lang="en-US" altLang="ko-KR" sz="2400" dirty="0" smtClean="0"/>
              <a:t>	&lt;</a:t>
            </a:r>
            <a:r>
              <a:rPr lang="en-US" altLang="ko-KR" sz="2400" dirty="0" err="1" smtClean="0"/>
              <a:t>img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="woman.png" class=“</a:t>
            </a:r>
            <a:r>
              <a:rPr lang="en-US" altLang="ko-KR" sz="2400" dirty="0" err="1" smtClean="0"/>
              <a:t>rotatez</a:t>
            </a:r>
            <a:r>
              <a:rPr lang="en-US" altLang="ko-KR" sz="2400" dirty="0" smtClean="0"/>
              <a:t>“&gt;</a:t>
            </a:r>
          </a:p>
          <a:p>
            <a:r>
              <a:rPr lang="en-US" altLang="ko-KR" sz="2400" dirty="0" smtClean="0"/>
              <a:t>&lt;/div&gt;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3038" y="1050588"/>
            <a:ext cx="8511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 smtClean="0"/>
          </a:p>
          <a:p>
            <a:r>
              <a:rPr lang="ko-KR" altLang="en-US" sz="2400" smtClean="0"/>
              <a:t> </a:t>
            </a:r>
            <a:r>
              <a:rPr lang="en-US" altLang="ko-KR" sz="2400" smtClean="0"/>
              <a:t>z</a:t>
            </a:r>
            <a:r>
              <a:rPr lang="ko-KR" altLang="en-US" sz="2400" smtClean="0"/>
              <a:t>축 </a:t>
            </a:r>
            <a:r>
              <a:rPr lang="ko-KR" altLang="en-US" sz="2400" dirty="0" smtClean="0"/>
              <a:t>방향으로 지정한 각도만큼 회전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84912" y="2932402"/>
            <a:ext cx="2592383" cy="274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rotate3d( </a:t>
            </a:r>
            <a:r>
              <a:rPr lang="en-US" altLang="ko-KR" dirty="0" err="1" smtClean="0"/>
              <a:t>rx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rz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85736" y="2000152"/>
            <a:ext cx="86738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&lt;style&gt;</a:t>
            </a:r>
          </a:p>
          <a:p>
            <a:r>
              <a:rPr lang="en-US" altLang="ko-KR" sz="2400" dirty="0" smtClean="0"/>
              <a:t> .</a:t>
            </a:r>
            <a:r>
              <a:rPr lang="en-US" altLang="ko-KR" sz="2400" dirty="0" err="1" smtClean="0"/>
              <a:t>rotatexyz</a:t>
            </a:r>
            <a:r>
              <a:rPr lang="en-US" altLang="ko-KR" sz="2400" dirty="0" smtClean="0"/>
              <a:t>{</a:t>
            </a:r>
          </a:p>
          <a:p>
            <a:r>
              <a:rPr lang="en-US" altLang="ko-KR" sz="2400" dirty="0" smtClean="0"/>
              <a:t>    transform:rotate3d(2.5, 1.2, -1.5, 45deg);</a:t>
            </a:r>
          </a:p>
          <a:p>
            <a:r>
              <a:rPr lang="en-US" altLang="ko-KR" sz="2400" dirty="0" smtClean="0"/>
              <a:t>    -</a:t>
            </a:r>
            <a:r>
              <a:rPr lang="en-US" altLang="ko-KR" sz="2400" dirty="0" err="1" smtClean="0"/>
              <a:t>webkit</a:t>
            </a:r>
            <a:r>
              <a:rPr lang="en-US" altLang="ko-KR" sz="2400" dirty="0" smtClean="0"/>
              <a:t>- transform:rotate3d(2.5, 1.2, -1.5, 45deg);</a:t>
            </a:r>
          </a:p>
          <a:p>
            <a:r>
              <a:rPr lang="en-US" altLang="ko-KR" sz="2400" dirty="0" smtClean="0"/>
              <a:t>    -ms- transform:rotate3d(2.5, 1.2, -1.5, 45deg);</a:t>
            </a:r>
          </a:p>
          <a:p>
            <a:r>
              <a:rPr lang="en-US" altLang="ko-KR" sz="2400" dirty="0" smtClean="0"/>
              <a:t>  }</a:t>
            </a:r>
          </a:p>
          <a:p>
            <a:r>
              <a:rPr lang="en-US" altLang="ko-KR" sz="2400" dirty="0" smtClean="0"/>
              <a:t>&lt;/style&gt;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&lt;div id="</a:t>
            </a:r>
            <a:r>
              <a:rPr lang="en-US" altLang="ko-KR" sz="2400" dirty="0" err="1" smtClean="0"/>
              <a:t>tr</a:t>
            </a:r>
            <a:r>
              <a:rPr lang="en-US" altLang="ko-KR" sz="2400" dirty="0" smtClean="0"/>
              <a:t>"&gt;</a:t>
            </a:r>
          </a:p>
          <a:p>
            <a:r>
              <a:rPr lang="en-US" altLang="ko-KR" sz="2400" dirty="0" smtClean="0"/>
              <a:t>	&lt;</a:t>
            </a:r>
            <a:r>
              <a:rPr lang="en-US" altLang="ko-KR" sz="2400" dirty="0" err="1" smtClean="0"/>
              <a:t>img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="woman.png" class=“</a:t>
            </a:r>
            <a:r>
              <a:rPr lang="en-US" altLang="ko-KR" sz="2400" dirty="0" err="1" smtClean="0"/>
              <a:t>rotatexyz</a:t>
            </a:r>
            <a:r>
              <a:rPr lang="en-US" altLang="ko-KR" sz="2400" dirty="0" smtClean="0"/>
              <a:t>“&gt;</a:t>
            </a:r>
          </a:p>
          <a:p>
            <a:r>
              <a:rPr lang="en-US" altLang="ko-KR" sz="2400" dirty="0" smtClean="0"/>
              <a:t>&lt;/div&gt;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3038" y="1050588"/>
            <a:ext cx="10175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 smtClean="0"/>
          </a:p>
          <a:p>
            <a:r>
              <a:rPr lang="ko-KR" altLang="en-US" sz="2400" dirty="0" smtClean="0"/>
              <a:t>방향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벡터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rx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ry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rz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와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방향이 같은 직선을 기준으로 각도만큼 회전 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99986" y="3057526"/>
            <a:ext cx="225742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skew – </a:t>
            </a:r>
            <a:r>
              <a:rPr lang="ko-KR" altLang="en-US" dirty="0" smtClean="0"/>
              <a:t>요소를 비틀어 왜곡하기 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82494" y="1468877"/>
            <a:ext cx="10606256" cy="4436623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skew </a:t>
            </a:r>
            <a:r>
              <a:rPr lang="ko-KR" altLang="en-US" sz="2400" dirty="0" smtClean="0"/>
              <a:t>변형은 지정한 각도만큼 요소를 비틀어 왜곡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양쪽 방향으로 또는 한쪽 방향으로만 비틀 수 있다</a:t>
            </a:r>
            <a:r>
              <a:rPr lang="en-US" altLang="ko-KR" sz="2400" dirty="0" smtClean="0"/>
              <a:t>.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2400" dirty="0" smtClean="0"/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err="1" smtClean="0"/>
              <a:t>transform:skewX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각도</a:t>
            </a:r>
            <a:r>
              <a:rPr lang="en-US" altLang="ko-KR" sz="2400" dirty="0" smtClean="0"/>
              <a:t>)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err="1" smtClean="0"/>
              <a:t>transform:skewY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각도</a:t>
            </a:r>
            <a:r>
              <a:rPr lang="en-US" altLang="ko-KR" sz="2400" dirty="0" smtClean="0"/>
              <a:t>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err="1" smtClean="0"/>
              <a:t>transform:skew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각도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각도</a:t>
            </a:r>
            <a:r>
              <a:rPr lang="en-US" altLang="ko-KR" sz="2400" dirty="0" smtClean="0"/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skewX</a:t>
            </a:r>
            <a:r>
              <a:rPr lang="en-US" altLang="ko-KR" dirty="0" smtClean="0"/>
              <a:t>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82494" y="1468878"/>
            <a:ext cx="10606256" cy="914400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x</a:t>
            </a:r>
            <a:r>
              <a:rPr lang="ko-KR" altLang="en-US" sz="2400" dirty="0" smtClean="0"/>
              <a:t>축으로 지정한 각도만큼 비튼다</a:t>
            </a:r>
            <a:endParaRPr lang="en-US" altLang="ko-KR" sz="2400" dirty="0" smtClean="0"/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24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85736" y="2000152"/>
            <a:ext cx="86738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&lt;style&gt;</a:t>
            </a:r>
          </a:p>
          <a:p>
            <a:r>
              <a:rPr lang="en-US" altLang="ko-KR" sz="2400" dirty="0" smtClean="0"/>
              <a:t> .</a:t>
            </a:r>
            <a:r>
              <a:rPr lang="en-US" altLang="ko-KR" sz="2400" dirty="0" err="1" smtClean="0"/>
              <a:t>skewx</a:t>
            </a:r>
            <a:r>
              <a:rPr lang="en-US" altLang="ko-KR" sz="2400" dirty="0" smtClean="0"/>
              <a:t>{</a:t>
            </a:r>
          </a:p>
          <a:p>
            <a:r>
              <a:rPr lang="en-US" altLang="ko-KR" sz="2400" dirty="0" smtClean="0"/>
              <a:t>    </a:t>
            </a:r>
            <a:r>
              <a:rPr lang="en-US" altLang="ko-KR" sz="2400" dirty="0" err="1" smtClean="0"/>
              <a:t>transform:skewX</a:t>
            </a:r>
            <a:r>
              <a:rPr lang="en-US" altLang="ko-KR" sz="2400" dirty="0" smtClean="0"/>
              <a:t>(30deg);</a:t>
            </a:r>
          </a:p>
          <a:p>
            <a:r>
              <a:rPr lang="en-US" altLang="ko-KR" sz="2400" dirty="0" smtClean="0"/>
              <a:t>    -</a:t>
            </a:r>
            <a:r>
              <a:rPr lang="en-US" altLang="ko-KR" sz="2400" dirty="0" err="1" smtClean="0"/>
              <a:t>webkit-transform:skewX</a:t>
            </a:r>
            <a:r>
              <a:rPr lang="en-US" altLang="ko-KR" sz="2400" dirty="0" smtClean="0"/>
              <a:t>(30deg);</a:t>
            </a:r>
          </a:p>
          <a:p>
            <a:r>
              <a:rPr lang="en-US" altLang="ko-KR" sz="2400" dirty="0" smtClean="0"/>
              <a:t>    -ms-</a:t>
            </a:r>
            <a:r>
              <a:rPr lang="en-US" altLang="ko-KR" sz="2400" dirty="0" err="1" smtClean="0"/>
              <a:t>transform:skewX</a:t>
            </a:r>
            <a:r>
              <a:rPr lang="en-US" altLang="ko-KR" sz="2400" dirty="0" smtClean="0"/>
              <a:t>(30deg);</a:t>
            </a:r>
          </a:p>
          <a:p>
            <a:r>
              <a:rPr lang="en-US" altLang="ko-KR" sz="2400" dirty="0" smtClean="0"/>
              <a:t>  }</a:t>
            </a:r>
          </a:p>
          <a:p>
            <a:r>
              <a:rPr lang="en-US" altLang="ko-KR" sz="2400" dirty="0" smtClean="0"/>
              <a:t>&lt;/style&gt;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&lt;div id="</a:t>
            </a:r>
            <a:r>
              <a:rPr lang="en-US" altLang="ko-KR" sz="2400" dirty="0" err="1" smtClean="0"/>
              <a:t>tr</a:t>
            </a:r>
            <a:r>
              <a:rPr lang="en-US" altLang="ko-KR" sz="2400" dirty="0" smtClean="0"/>
              <a:t>"&gt;</a:t>
            </a:r>
          </a:p>
          <a:p>
            <a:r>
              <a:rPr lang="en-US" altLang="ko-KR" sz="2400" dirty="0" smtClean="0"/>
              <a:t>	&lt;</a:t>
            </a:r>
            <a:r>
              <a:rPr lang="en-US" altLang="ko-KR" sz="2400" dirty="0" err="1" smtClean="0"/>
              <a:t>img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="woman.png" class=“</a:t>
            </a:r>
            <a:r>
              <a:rPr lang="en-US" altLang="ko-KR" sz="2400" dirty="0" err="1" smtClean="0"/>
              <a:t>skewx</a:t>
            </a:r>
            <a:r>
              <a:rPr lang="en-US" altLang="ko-KR" sz="2400" dirty="0" smtClean="0"/>
              <a:t>“&gt;</a:t>
            </a:r>
          </a:p>
          <a:p>
            <a:r>
              <a:rPr lang="en-US" altLang="ko-KR" sz="2400" dirty="0" smtClean="0"/>
              <a:t>&lt;/div&gt;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08796" y="3151761"/>
            <a:ext cx="2411251" cy="218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skew(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각도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82494" y="1468878"/>
            <a:ext cx="10606256" cy="914400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x</a:t>
            </a:r>
            <a:r>
              <a:rPr lang="ko-KR" altLang="en-US" sz="2400" dirty="0" smtClean="0"/>
              <a:t>축과 </a:t>
            </a:r>
            <a:r>
              <a:rPr lang="en-US" altLang="ko-KR" sz="2400" dirty="0" smtClean="0"/>
              <a:t>y</a:t>
            </a:r>
            <a:r>
              <a:rPr lang="ko-KR" altLang="en-US" sz="2400" dirty="0" smtClean="0"/>
              <a:t>축으로 동시에 왜곡시킴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24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85736" y="2000152"/>
            <a:ext cx="86738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&lt;style&gt;</a:t>
            </a:r>
          </a:p>
          <a:p>
            <a:r>
              <a:rPr lang="en-US" altLang="ko-KR" sz="2400" dirty="0" smtClean="0"/>
              <a:t> .skew{</a:t>
            </a:r>
          </a:p>
          <a:p>
            <a:r>
              <a:rPr lang="en-US" altLang="ko-KR" sz="2400" dirty="0" smtClean="0"/>
              <a:t>    </a:t>
            </a:r>
            <a:r>
              <a:rPr lang="en-US" altLang="ko-KR" sz="2400" dirty="0" err="1" smtClean="0"/>
              <a:t>transform:skew</a:t>
            </a:r>
            <a:r>
              <a:rPr lang="en-US" altLang="ko-KR" sz="2400" dirty="0" smtClean="0"/>
              <a:t>(-25deg, -15deg);</a:t>
            </a:r>
          </a:p>
          <a:p>
            <a:r>
              <a:rPr lang="en-US" altLang="ko-KR" sz="2400" dirty="0" smtClean="0"/>
              <a:t>    -</a:t>
            </a:r>
            <a:r>
              <a:rPr lang="en-US" altLang="ko-KR" sz="2400" dirty="0" err="1" smtClean="0"/>
              <a:t>webkit-transform:skew</a:t>
            </a:r>
            <a:r>
              <a:rPr lang="en-US" altLang="ko-KR" sz="2400" dirty="0" smtClean="0"/>
              <a:t>(-25deg, -15deg);</a:t>
            </a:r>
          </a:p>
          <a:p>
            <a:r>
              <a:rPr lang="en-US" altLang="ko-KR" sz="2400" dirty="0" smtClean="0"/>
              <a:t>    -ms-</a:t>
            </a:r>
            <a:r>
              <a:rPr lang="en-US" altLang="ko-KR" sz="2400" dirty="0" err="1" smtClean="0"/>
              <a:t>transform:skew</a:t>
            </a:r>
            <a:r>
              <a:rPr lang="en-US" altLang="ko-KR" sz="2400" dirty="0" smtClean="0"/>
              <a:t>(-25deg, -15deg); </a:t>
            </a:r>
          </a:p>
          <a:p>
            <a:r>
              <a:rPr lang="en-US" altLang="ko-KR" sz="2400" dirty="0" smtClean="0"/>
              <a:t>} </a:t>
            </a:r>
          </a:p>
          <a:p>
            <a:r>
              <a:rPr lang="en-US" altLang="ko-KR" sz="2400" dirty="0" smtClean="0"/>
              <a:t>&lt;/style&gt;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&lt;div id="</a:t>
            </a:r>
            <a:r>
              <a:rPr lang="en-US" altLang="ko-KR" sz="2400" dirty="0" err="1" smtClean="0"/>
              <a:t>tr</a:t>
            </a:r>
            <a:r>
              <a:rPr lang="en-US" altLang="ko-KR" sz="2400" dirty="0" smtClean="0"/>
              <a:t>"&gt;</a:t>
            </a:r>
          </a:p>
          <a:p>
            <a:r>
              <a:rPr lang="en-US" altLang="ko-KR" sz="2400" dirty="0" smtClean="0"/>
              <a:t>	&lt;</a:t>
            </a:r>
            <a:r>
              <a:rPr lang="en-US" altLang="ko-KR" sz="2400" dirty="0" err="1" smtClean="0"/>
              <a:t>img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="woman.png" class=“skew“&gt;</a:t>
            </a:r>
          </a:p>
          <a:p>
            <a:r>
              <a:rPr lang="en-US" altLang="ko-KR" sz="2400" dirty="0" smtClean="0"/>
              <a:t>&lt;/div&gt;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3484" y="2947480"/>
            <a:ext cx="2968371" cy="273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transform-origin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82494" y="1468877"/>
            <a:ext cx="10606256" cy="44366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400" dirty="0" smtClean="0"/>
              <a:t>지정한 요소의 변형 원점을 설정하는 것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같은 변형 함수라도 변형의 원점에 따라 결과가 달라진다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b="1" dirty="0" smtClean="0"/>
              <a:t>transform-</a:t>
            </a:r>
            <a:r>
              <a:rPr lang="en-US" altLang="ko-KR" sz="2400" b="1" dirty="0" err="1" smtClean="0"/>
              <a:t>orgin</a:t>
            </a:r>
            <a:r>
              <a:rPr lang="en-US" altLang="ko-KR" sz="2400" b="1" dirty="0" smtClean="0"/>
              <a:t>: x</a:t>
            </a:r>
            <a:r>
              <a:rPr lang="ko-KR" altLang="en-US" sz="2400" b="1" dirty="0" smtClean="0"/>
              <a:t>축 </a:t>
            </a:r>
            <a:r>
              <a:rPr lang="en-US" altLang="ko-KR" sz="2400" b="1" dirty="0" smtClean="0"/>
              <a:t>y</a:t>
            </a:r>
            <a:r>
              <a:rPr lang="ko-KR" altLang="en-US" sz="2400" b="1" dirty="0" smtClean="0"/>
              <a:t>축 </a:t>
            </a:r>
            <a:r>
              <a:rPr lang="en-US" altLang="ko-KR" sz="2400" b="1" dirty="0" smtClean="0"/>
              <a:t>z</a:t>
            </a:r>
            <a:r>
              <a:rPr lang="ko-KR" altLang="en-US" sz="2400" b="1" dirty="0" smtClean="0"/>
              <a:t>축</a:t>
            </a:r>
            <a:endParaRPr lang="en-US" altLang="ko-KR" sz="2400" b="1" dirty="0" smtClean="0"/>
          </a:p>
          <a:p>
            <a:endParaRPr lang="en-US" altLang="ko-KR" sz="3200" b="1" dirty="0" smtClean="0"/>
          </a:p>
          <a:p>
            <a:pPr marL="457200" indent="-457200">
              <a:lnSpc>
                <a:spcPct val="140000"/>
              </a:lnSpc>
              <a:buFont typeface="Arial" pitchFamily="34" charset="0"/>
              <a:buChar char="•"/>
            </a:pPr>
            <a:r>
              <a:rPr lang="en-US" altLang="ko-KR" sz="2000" dirty="0" smtClean="0"/>
              <a:t>x</a:t>
            </a:r>
            <a:r>
              <a:rPr lang="ko-KR" altLang="en-US" sz="2000" dirty="0" smtClean="0"/>
              <a:t>축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원점에서의 </a:t>
            </a:r>
            <a:r>
              <a:rPr lang="en-US" altLang="ko-KR" sz="2000" dirty="0" smtClean="0"/>
              <a:t>x </a:t>
            </a:r>
            <a:r>
              <a:rPr lang="ko-KR" altLang="en-US" sz="2000" dirty="0" err="1" smtClean="0"/>
              <a:t>좌표값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길이 값이나 백분율</a:t>
            </a:r>
            <a:r>
              <a:rPr lang="en-US" altLang="ko-KR" sz="2000" dirty="0" smtClean="0"/>
              <a:t>, left, center, right </a:t>
            </a:r>
            <a:r>
              <a:rPr lang="ko-KR" altLang="en-US" sz="2000" dirty="0" smtClean="0"/>
              <a:t>중에서 사용</a:t>
            </a:r>
            <a:endParaRPr lang="en-US" altLang="ko-KR" sz="2000" dirty="0" smtClean="0"/>
          </a:p>
          <a:p>
            <a:pPr marL="457200" indent="-457200">
              <a:lnSpc>
                <a:spcPct val="140000"/>
              </a:lnSpc>
              <a:buFont typeface="Arial" pitchFamily="34" charset="0"/>
              <a:buChar char="•"/>
            </a:pPr>
            <a:r>
              <a:rPr lang="en-US" altLang="ko-KR" sz="2000" dirty="0" smtClean="0"/>
              <a:t>y</a:t>
            </a:r>
            <a:r>
              <a:rPr lang="ko-KR" altLang="en-US" sz="2000" dirty="0" smtClean="0"/>
              <a:t>축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원점에서의 </a:t>
            </a:r>
            <a:r>
              <a:rPr lang="en-US" altLang="ko-KR" sz="2000" dirty="0" smtClean="0"/>
              <a:t>y </a:t>
            </a:r>
            <a:r>
              <a:rPr lang="ko-KR" altLang="en-US" sz="2000" dirty="0" err="1" smtClean="0"/>
              <a:t>좌표값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길이 값이나 백분율</a:t>
            </a:r>
            <a:r>
              <a:rPr lang="en-US" altLang="ko-KR" sz="2000" dirty="0" smtClean="0"/>
              <a:t>, top, center, bottom </a:t>
            </a:r>
            <a:r>
              <a:rPr lang="ko-KR" altLang="en-US" sz="2000" dirty="0" smtClean="0"/>
              <a:t>중에서 선택</a:t>
            </a:r>
            <a:r>
              <a:rPr lang="en-US" altLang="ko-KR" sz="2000" dirty="0" smtClean="0"/>
              <a:t>.</a:t>
            </a:r>
          </a:p>
          <a:p>
            <a:pPr marL="457200" indent="-457200">
              <a:lnSpc>
                <a:spcPct val="140000"/>
              </a:lnSpc>
              <a:buFont typeface="Arial" pitchFamily="34" charset="0"/>
              <a:buChar char="•"/>
            </a:pPr>
            <a:r>
              <a:rPr lang="en-US" altLang="ko-KR" sz="2000" dirty="0" smtClean="0"/>
              <a:t>z</a:t>
            </a:r>
            <a:r>
              <a:rPr lang="ko-KR" altLang="en-US" sz="2000" dirty="0" smtClean="0"/>
              <a:t>축 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원점에서의 </a:t>
            </a:r>
            <a:r>
              <a:rPr lang="en-US" altLang="ko-KR" sz="2000" dirty="0" smtClean="0"/>
              <a:t>z </a:t>
            </a:r>
            <a:r>
              <a:rPr lang="ko-KR" altLang="en-US" sz="2000" dirty="0" err="1" smtClean="0"/>
              <a:t>좌표값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길이 값만 사용</a:t>
            </a:r>
            <a:endParaRPr lang="en-US" altLang="ko-KR" sz="2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transform-origin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66281" y="1290033"/>
            <a:ext cx="48411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&lt;style&gt;</a:t>
            </a:r>
          </a:p>
          <a:p>
            <a:r>
              <a:rPr lang="en-US" altLang="ko-KR" dirty="0" smtClean="0"/>
              <a:t>.</a:t>
            </a:r>
            <a:r>
              <a:rPr lang="en-US" altLang="ko-KR" dirty="0" err="1" smtClean="0"/>
              <a:t>ltop</a:t>
            </a:r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	transform-</a:t>
            </a:r>
            <a:r>
              <a:rPr lang="en-US" altLang="ko-KR" dirty="0" err="1" smtClean="0"/>
              <a:t>origin:left</a:t>
            </a:r>
            <a:r>
              <a:rPr lang="en-US" altLang="ko-KR" dirty="0" smtClean="0"/>
              <a:t> top;</a:t>
            </a:r>
          </a:p>
          <a:p>
            <a:r>
              <a:rPr lang="en-US" altLang="ko-KR" dirty="0" smtClean="0"/>
              <a:t>	-</a:t>
            </a:r>
            <a:r>
              <a:rPr lang="en-US" altLang="ko-KR" dirty="0" err="1" smtClean="0"/>
              <a:t>webkit</a:t>
            </a:r>
            <a:r>
              <a:rPr lang="en-US" altLang="ko-KR" dirty="0" smtClean="0"/>
              <a:t>-transform-</a:t>
            </a:r>
            <a:r>
              <a:rPr lang="en-US" altLang="ko-KR" dirty="0" err="1" smtClean="0"/>
              <a:t>origin:left</a:t>
            </a:r>
            <a:r>
              <a:rPr lang="en-US" altLang="ko-KR" dirty="0" smtClean="0"/>
              <a:t> top;</a:t>
            </a:r>
          </a:p>
          <a:p>
            <a:r>
              <a:rPr lang="en-US" altLang="ko-KR" dirty="0" smtClean="0"/>
              <a:t>	-</a:t>
            </a:r>
            <a:r>
              <a:rPr lang="en-US" altLang="ko-KR" dirty="0" err="1" smtClean="0"/>
              <a:t>moz</a:t>
            </a:r>
            <a:r>
              <a:rPr lang="en-US" altLang="ko-KR" dirty="0" smtClean="0"/>
              <a:t>-transform-</a:t>
            </a:r>
            <a:r>
              <a:rPr lang="en-US" altLang="ko-KR" dirty="0" err="1" smtClean="0"/>
              <a:t>origin:left</a:t>
            </a:r>
            <a:r>
              <a:rPr lang="en-US" altLang="ko-KR" dirty="0" smtClean="0"/>
              <a:t> top;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&lt;/style&gt;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&lt;div&gt;</a:t>
            </a:r>
          </a:p>
          <a:p>
            <a:r>
              <a:rPr lang="en-US" altLang="ko-KR" dirty="0" smtClean="0"/>
              <a:t>   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="sunset.jpg" class="</a:t>
            </a:r>
            <a:r>
              <a:rPr lang="en-US" altLang="ko-KR" dirty="0" err="1" smtClean="0"/>
              <a:t>ltop</a:t>
            </a:r>
            <a:r>
              <a:rPr lang="en-US" altLang="ko-KR" dirty="0" smtClean="0"/>
              <a:t>"&gt;</a:t>
            </a:r>
          </a:p>
          <a:p>
            <a:r>
              <a:rPr lang="en-US" altLang="ko-KR" dirty="0" smtClean="0"/>
              <a:t>&lt;/div&gt;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47660" y="4348263"/>
            <a:ext cx="2051521" cy="211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011694" y="1290033"/>
            <a:ext cx="5155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&lt;style&gt;</a:t>
            </a:r>
          </a:p>
          <a:p>
            <a:r>
              <a:rPr lang="en-US" altLang="ko-KR" smtClean="0"/>
              <a:t>.rtop{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smtClean="0"/>
              <a:t>transform-</a:t>
            </a:r>
            <a:r>
              <a:rPr lang="en-US" altLang="ko-KR" err="1" smtClean="0"/>
              <a:t>origin:right</a:t>
            </a:r>
            <a:r>
              <a:rPr lang="en-US" altLang="ko-KR" smtClean="0"/>
              <a:t> top;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smtClean="0"/>
              <a:t>-webkit-transform-origin:right top;</a:t>
            </a:r>
            <a:endParaRPr lang="en-US" altLang="ko-KR" dirty="0" smtClean="0"/>
          </a:p>
          <a:p>
            <a:r>
              <a:rPr lang="en-US" altLang="ko-KR" dirty="0" smtClean="0"/>
              <a:t>	-</a:t>
            </a:r>
            <a:r>
              <a:rPr lang="en-US" altLang="ko-KR" err="1" smtClean="0"/>
              <a:t>moz</a:t>
            </a:r>
            <a:r>
              <a:rPr lang="en-US" altLang="ko-KR" smtClean="0"/>
              <a:t>-transform-</a:t>
            </a:r>
            <a:r>
              <a:rPr lang="en-US" altLang="ko-KR" err="1" smtClean="0"/>
              <a:t>origin:right</a:t>
            </a:r>
            <a:r>
              <a:rPr lang="en-US" altLang="ko-KR" smtClean="0"/>
              <a:t> top;</a:t>
            </a:r>
            <a:endParaRPr lang="en-US" altLang="ko-KR" dirty="0" smtClean="0"/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&lt;/style&gt;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&lt;div&gt;</a:t>
            </a:r>
          </a:p>
          <a:p>
            <a:r>
              <a:rPr lang="en-US" altLang="ko-KR" dirty="0" smtClean="0"/>
              <a:t>   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="sunset.jpg" class</a:t>
            </a:r>
            <a:r>
              <a:rPr lang="en-US" altLang="ko-KR" smtClean="0"/>
              <a:t>=“rtop"&gt;</a:t>
            </a:r>
            <a:endParaRPr lang="en-US" altLang="ko-KR" dirty="0" smtClean="0"/>
          </a:p>
          <a:p>
            <a:r>
              <a:rPr lang="en-US" altLang="ko-KR" dirty="0" smtClean="0"/>
              <a:t>&lt;/div&gt;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69144" y="4231292"/>
            <a:ext cx="1731649" cy="1998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transform-origin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66280" y="1290033"/>
            <a:ext cx="504541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&lt;style&gt;</a:t>
            </a:r>
          </a:p>
          <a:p>
            <a:r>
              <a:rPr lang="en-US" altLang="ko-KR" smtClean="0"/>
              <a:t>.lbt{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smtClean="0"/>
              <a:t>transform-</a:t>
            </a:r>
            <a:r>
              <a:rPr lang="en-US" altLang="ko-KR" err="1" smtClean="0"/>
              <a:t>origin:left</a:t>
            </a:r>
            <a:r>
              <a:rPr lang="en-US" altLang="ko-KR" smtClean="0"/>
              <a:t> bottom;</a:t>
            </a:r>
            <a:endParaRPr lang="en-US" altLang="ko-KR" dirty="0" smtClean="0"/>
          </a:p>
          <a:p>
            <a:r>
              <a:rPr lang="en-US" altLang="ko-KR" dirty="0" smtClean="0"/>
              <a:t>	-</a:t>
            </a:r>
            <a:r>
              <a:rPr lang="en-US" altLang="ko-KR" err="1" smtClean="0"/>
              <a:t>webkit</a:t>
            </a:r>
            <a:r>
              <a:rPr lang="en-US" altLang="ko-KR" smtClean="0"/>
              <a:t>-transform-</a:t>
            </a:r>
            <a:r>
              <a:rPr lang="en-US" altLang="ko-KR" err="1" smtClean="0"/>
              <a:t>origin:left</a:t>
            </a:r>
            <a:r>
              <a:rPr lang="en-US" altLang="ko-KR" smtClean="0"/>
              <a:t> bottom;</a:t>
            </a:r>
            <a:endParaRPr lang="en-US" altLang="ko-KR" dirty="0" smtClean="0"/>
          </a:p>
          <a:p>
            <a:r>
              <a:rPr lang="en-US" altLang="ko-KR" dirty="0" smtClean="0"/>
              <a:t>	-</a:t>
            </a:r>
            <a:r>
              <a:rPr lang="en-US" altLang="ko-KR" err="1" smtClean="0"/>
              <a:t>moz</a:t>
            </a:r>
            <a:r>
              <a:rPr lang="en-US" altLang="ko-KR" smtClean="0"/>
              <a:t>-transform-</a:t>
            </a:r>
            <a:r>
              <a:rPr lang="en-US" altLang="ko-KR" err="1" smtClean="0"/>
              <a:t>origin:left</a:t>
            </a:r>
            <a:r>
              <a:rPr lang="en-US" altLang="ko-KR" smtClean="0"/>
              <a:t> bottom;</a:t>
            </a:r>
            <a:endParaRPr lang="en-US" altLang="ko-KR" dirty="0" smtClean="0"/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&lt;/style&gt;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&lt;div&gt;</a:t>
            </a:r>
          </a:p>
          <a:p>
            <a:r>
              <a:rPr lang="en-US" altLang="ko-KR" dirty="0" smtClean="0"/>
              <a:t>   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="sunset.jpg" </a:t>
            </a:r>
            <a:r>
              <a:rPr lang="en-US" altLang="ko-KR" smtClean="0"/>
              <a:t>class=“lbt"&gt;</a:t>
            </a:r>
            <a:endParaRPr lang="en-US" altLang="ko-KR" dirty="0" smtClean="0"/>
          </a:p>
          <a:p>
            <a:r>
              <a:rPr lang="en-US" altLang="ko-KR" dirty="0" smtClean="0"/>
              <a:t>&lt;/div&gt;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011694" y="1290033"/>
            <a:ext cx="5155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&lt;style&gt;</a:t>
            </a:r>
          </a:p>
          <a:p>
            <a:r>
              <a:rPr lang="en-US" altLang="ko-KR" dirty="0" smtClean="0"/>
              <a:t>.</a:t>
            </a:r>
            <a:r>
              <a:rPr lang="en-US" altLang="ko-KR" dirty="0" err="1" smtClean="0"/>
              <a:t>rbt</a:t>
            </a:r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	transform-</a:t>
            </a:r>
            <a:r>
              <a:rPr lang="en-US" altLang="ko-KR" dirty="0" err="1" smtClean="0"/>
              <a:t>origin:right</a:t>
            </a:r>
            <a:r>
              <a:rPr lang="en-US" altLang="ko-KR" dirty="0" smtClean="0"/>
              <a:t> bottom;</a:t>
            </a:r>
          </a:p>
          <a:p>
            <a:r>
              <a:rPr lang="en-US" altLang="ko-KR" dirty="0" smtClean="0"/>
              <a:t>	-</a:t>
            </a:r>
            <a:r>
              <a:rPr lang="en-US" altLang="ko-KR" dirty="0" err="1" smtClean="0"/>
              <a:t>webkit</a:t>
            </a:r>
            <a:r>
              <a:rPr lang="en-US" altLang="ko-KR" dirty="0" smtClean="0"/>
              <a:t>-transform-</a:t>
            </a:r>
            <a:r>
              <a:rPr lang="en-US" altLang="ko-KR" dirty="0" err="1" smtClean="0"/>
              <a:t>origin:right</a:t>
            </a:r>
            <a:r>
              <a:rPr lang="en-US" altLang="ko-KR" dirty="0" smtClean="0"/>
              <a:t> bottom;</a:t>
            </a:r>
          </a:p>
          <a:p>
            <a:r>
              <a:rPr lang="en-US" altLang="ko-KR" dirty="0" smtClean="0"/>
              <a:t>	-</a:t>
            </a:r>
            <a:r>
              <a:rPr lang="en-US" altLang="ko-KR" dirty="0" err="1" smtClean="0"/>
              <a:t>moz</a:t>
            </a:r>
            <a:r>
              <a:rPr lang="en-US" altLang="ko-KR" dirty="0" smtClean="0"/>
              <a:t>-transform-</a:t>
            </a:r>
            <a:r>
              <a:rPr lang="en-US" altLang="ko-KR" dirty="0" err="1" smtClean="0"/>
              <a:t>origin:right</a:t>
            </a:r>
            <a:r>
              <a:rPr lang="en-US" altLang="ko-KR" dirty="0" smtClean="0"/>
              <a:t> bottom;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&lt;/style&gt;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&lt;div&gt;</a:t>
            </a:r>
          </a:p>
          <a:p>
            <a:r>
              <a:rPr lang="en-US" altLang="ko-KR" dirty="0" smtClean="0"/>
              <a:t>   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="sunset.jpg" class=“</a:t>
            </a:r>
            <a:r>
              <a:rPr lang="en-US" altLang="ko-KR" dirty="0" err="1" smtClean="0"/>
              <a:t>rbt</a:t>
            </a:r>
            <a:r>
              <a:rPr lang="en-US" altLang="ko-KR" dirty="0" smtClean="0"/>
              <a:t>"&gt;</a:t>
            </a:r>
          </a:p>
          <a:p>
            <a:r>
              <a:rPr lang="en-US" altLang="ko-KR" dirty="0" smtClean="0"/>
              <a:t>&lt;/div&gt;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38167" y="4367719"/>
            <a:ext cx="2144075" cy="199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3148" y="4326983"/>
            <a:ext cx="1971675" cy="207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42130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Perspective – </a:t>
            </a:r>
            <a:r>
              <a:rPr lang="ko-KR" altLang="en-US" dirty="0" smtClean="0"/>
              <a:t>원근감 표현하기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5825" y="1685925"/>
            <a:ext cx="1033225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Perspective </a:t>
            </a:r>
            <a:r>
              <a:rPr lang="ko-KR" altLang="en-US" dirty="0" smtClean="0"/>
              <a:t>속성은 원래 있던 위치에서 사용자가 있는 방향이나 혹은 반대 방향으로 잡아당기거나</a:t>
            </a:r>
            <a:endParaRPr lang="en-US" altLang="ko-KR" dirty="0" smtClean="0"/>
          </a:p>
          <a:p>
            <a:r>
              <a:rPr lang="ko-KR" altLang="en-US" dirty="0" smtClean="0"/>
              <a:t>밀어내어 원근감을 갖게 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값이 클수록 사용자로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멀어짐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예를 들어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축으로 회전한 상태에서 사용자가 있는 쪽으로 </a:t>
            </a:r>
            <a:r>
              <a:rPr lang="en-US" altLang="ko-KR" dirty="0" smtClean="0"/>
              <a:t>200px </a:t>
            </a:r>
            <a:r>
              <a:rPr lang="ko-KR" altLang="en-US" dirty="0" smtClean="0"/>
              <a:t>당겨서 원근감을 나타내려면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perspective:200px;   </a:t>
            </a:r>
            <a:r>
              <a:rPr lang="en-US" altLang="ko-KR" dirty="0" smtClean="0"/>
              <a:t>/* </a:t>
            </a:r>
            <a:r>
              <a:rPr lang="ko-KR" altLang="en-US" dirty="0" smtClean="0"/>
              <a:t>앞으로 </a:t>
            </a:r>
            <a:r>
              <a:rPr lang="en-US" altLang="ko-KR" dirty="0" smtClean="0"/>
              <a:t>200px </a:t>
            </a:r>
            <a:r>
              <a:rPr lang="ko-KR" altLang="en-US" dirty="0" smtClean="0"/>
              <a:t>잡아당김 </a:t>
            </a:r>
            <a:r>
              <a:rPr lang="en-US" altLang="ko-KR" dirty="0" smtClean="0"/>
              <a:t>*/</a:t>
            </a:r>
            <a:endParaRPr lang="ko-KR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Perspective-origin – </a:t>
            </a:r>
            <a:r>
              <a:rPr lang="ko-KR" altLang="en-US" dirty="0" smtClean="0"/>
              <a:t>원근감 조절하기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4425" y="1657350"/>
            <a:ext cx="97884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Perspective-origin </a:t>
            </a:r>
            <a:r>
              <a:rPr lang="ko-KR" altLang="en-US" dirty="0" smtClean="0"/>
              <a:t>속성은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요소의 </a:t>
            </a:r>
            <a:r>
              <a:rPr lang="en-US" altLang="ko-KR" dirty="0" smtClean="0"/>
              <a:t>bottom </a:t>
            </a:r>
            <a:r>
              <a:rPr lang="ko-KR" altLang="en-US" dirty="0" smtClean="0"/>
              <a:t>부분의 위치를 지정하는데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좀 더 높은 곳에서</a:t>
            </a:r>
            <a:endParaRPr lang="en-US" altLang="ko-KR" dirty="0" smtClean="0"/>
          </a:p>
          <a:p>
            <a:r>
              <a:rPr lang="ko-KR" altLang="en-US" dirty="0" smtClean="0"/>
              <a:t>원근을 조절하는 듯한 느낌을 만들 수 있음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속성을 사용하려면 </a:t>
            </a:r>
            <a:r>
              <a:rPr lang="en-US" altLang="ko-KR" dirty="0" smtClean="0"/>
              <a:t>perspective </a:t>
            </a:r>
            <a:r>
              <a:rPr lang="ko-KR" altLang="en-US" dirty="0" smtClean="0"/>
              <a:t>속성과 함께 사용해야 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X</a:t>
            </a:r>
            <a:r>
              <a:rPr lang="ko-KR" altLang="en-US" dirty="0" smtClean="0"/>
              <a:t>축은 </a:t>
            </a:r>
            <a:r>
              <a:rPr lang="en-US" altLang="ko-KR" dirty="0" smtClean="0"/>
              <a:t>left, right, center, top, bottom </a:t>
            </a:r>
            <a:r>
              <a:rPr lang="ko-KR" altLang="en-US" dirty="0" smtClean="0"/>
              <a:t>값을 사용할 수 있음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Y</a:t>
            </a:r>
            <a:r>
              <a:rPr lang="ko-KR" altLang="en-US" dirty="0" smtClean="0"/>
              <a:t>축은 </a:t>
            </a:r>
            <a:r>
              <a:rPr lang="en-US" altLang="ko-KR" dirty="0" smtClean="0"/>
              <a:t>top, center, bottom </a:t>
            </a:r>
            <a:r>
              <a:rPr lang="ko-KR" altLang="en-US" dirty="0" smtClean="0"/>
              <a:t>값을 사용할 수 있음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다음 예는 오른쪽 아래 모서리를 기준으로 해서 </a:t>
            </a:r>
            <a:r>
              <a:rPr lang="en-US" altLang="ko-KR" dirty="0" smtClean="0"/>
              <a:t>perspective </a:t>
            </a:r>
            <a:r>
              <a:rPr lang="ko-KR" altLang="en-US" dirty="0" smtClean="0"/>
              <a:t>속성에서 지정한 만큼 잡아 당김</a:t>
            </a:r>
            <a:r>
              <a:rPr lang="en-US" altLang="ko-KR" dirty="0" smtClean="0"/>
              <a:t>.</a:t>
            </a: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Perspective-</a:t>
            </a:r>
            <a:r>
              <a:rPr lang="en-US" altLang="ko-KR" dirty="0" err="1" smtClean="0">
                <a:solidFill>
                  <a:srgbClr val="FF0000"/>
                </a:solidFill>
              </a:rPr>
              <a:t>origin:right</a:t>
            </a:r>
            <a:r>
              <a:rPr lang="en-US" altLang="ko-KR" dirty="0" smtClean="0">
                <a:solidFill>
                  <a:srgbClr val="FF0000"/>
                </a:solidFill>
              </a:rPr>
              <a:t> bottom;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입체 효과를 더하는 변형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45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Transform-style – 3D </a:t>
            </a:r>
            <a:r>
              <a:rPr lang="ko-KR" altLang="en-US" dirty="0" smtClean="0"/>
              <a:t>변형 적용하기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0100" y="1514475"/>
            <a:ext cx="990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Transform-style </a:t>
            </a:r>
            <a:r>
              <a:rPr lang="ko-KR" altLang="en-US" dirty="0" smtClean="0"/>
              <a:t>속성은 변형이 적용된 요소의 하위 요소에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변형을 적용할 것인지를 결정함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131887" y="2105554"/>
          <a:ext cx="8128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76"/>
                <a:gridCol w="647382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flat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하위 요소를 평면으로 처리함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perserve-3d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하위 요소들에 </a:t>
                      </a:r>
                      <a:r>
                        <a:rPr lang="en-US" altLang="ko-KR" dirty="0" smtClean="0"/>
                        <a:t>3D </a:t>
                      </a:r>
                      <a:r>
                        <a:rPr lang="ko-KR" altLang="en-US" dirty="0" smtClean="0"/>
                        <a:t>효과를 적용함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57275" y="3400425"/>
            <a:ext cx="6872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예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들어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하위 요소들에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속성을 전달한다면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transform-style:preserve-3d;  </a:t>
            </a:r>
            <a:r>
              <a:rPr lang="en-US" altLang="ko-KR" dirty="0" smtClean="0"/>
              <a:t>/* </a:t>
            </a:r>
            <a:r>
              <a:rPr lang="ko-KR" altLang="en-US" dirty="0" smtClean="0"/>
              <a:t>하</a:t>
            </a:r>
            <a:r>
              <a:rPr lang="ko-KR" altLang="en-US" dirty="0" smtClean="0"/>
              <a:t>위 </a:t>
            </a:r>
            <a:r>
              <a:rPr lang="ko-KR" altLang="en-US" dirty="0" smtClean="0"/>
              <a:t>요소들에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속성 전달 </a:t>
            </a:r>
            <a:r>
              <a:rPr lang="en-US" altLang="ko-KR" dirty="0" smtClean="0"/>
              <a:t>*/</a:t>
            </a:r>
            <a:endParaRPr lang="ko-KR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backface</a:t>
            </a:r>
            <a:r>
              <a:rPr lang="en-US" altLang="ko-KR" dirty="0" smtClean="0"/>
              <a:t>-visibility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1471613"/>
            <a:ext cx="104502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backface</a:t>
            </a:r>
            <a:r>
              <a:rPr lang="en-US" altLang="ko-KR" dirty="0" smtClean="0"/>
              <a:t>-visibility </a:t>
            </a:r>
            <a:r>
              <a:rPr lang="ko-KR" altLang="en-US" dirty="0" smtClean="0"/>
              <a:t>속성은 요소의 뒷면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반대쪽 면을 표시할 것인지를 결정하는 것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단순히 이미지를 표시할 때는 그 차이를 </a:t>
            </a:r>
            <a:r>
              <a:rPr lang="ko-KR" altLang="en-US" dirty="0" err="1" smtClean="0"/>
              <a:t>느낄수</a:t>
            </a:r>
            <a:r>
              <a:rPr lang="ko-KR" altLang="en-US" dirty="0" smtClean="0"/>
              <a:t> 없지만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예를 들어 요소를 회전시키는 애니메이션을</a:t>
            </a:r>
            <a:endParaRPr lang="en-US" altLang="ko-KR" dirty="0" smtClean="0"/>
          </a:p>
          <a:p>
            <a:r>
              <a:rPr lang="ko-KR" altLang="en-US" dirty="0" smtClean="0"/>
              <a:t>만들었을 경우 요소의 뒷면이 사용자에게 보이지 않도록 할 때 사용하면 편리함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31900" y="3648603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visible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뒷면을 표시함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hidden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뒷면을 표시하지 않음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/>
              <a:t>시간에 따른 변화를 보여주는 </a:t>
            </a:r>
            <a:r>
              <a:rPr lang="en-US" altLang="ko-KR" b="1" dirty="0" smtClean="0"/>
              <a:t>transition </a:t>
            </a:r>
            <a:r>
              <a:rPr lang="ko-KR" altLang="en-US" b="1" dirty="0" smtClean="0"/>
              <a:t>속성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5745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트랜지션이란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14400" y="1293780"/>
            <a:ext cx="10184860" cy="4231530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시간이 흐르면서 한 스타일에서 다른 스타일로 바뀌는 것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스타일이 바뀌는 시간을 조절해서 애니메이션 효과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플래시나 자바스크립트를 사용하지 않고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CSS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소스만으로 애니메이션 효과를 낼 수 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트랜지션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속성은 브라우저 접두사를 붙여 사용해야 한다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트랜지션이란</a:t>
            </a:r>
            <a:endParaRPr lang="ko-KR" altLang="en-US" dirty="0"/>
          </a:p>
        </p:txBody>
      </p:sp>
      <p:pic>
        <p:nvPicPr>
          <p:cNvPr id="5" name="내용 개체 틀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60111" y="1294309"/>
            <a:ext cx="3185429" cy="22049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59557" y="486382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클릭하면 예제 사이트로 연결됩니다</a:t>
            </a:r>
            <a:endParaRPr lang="ko-KR" altLang="en-US" dirty="0"/>
          </a:p>
        </p:txBody>
      </p:sp>
      <p:pic>
        <p:nvPicPr>
          <p:cNvPr id="7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0672" y="1282633"/>
            <a:ext cx="3112119" cy="224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8776" y="4027454"/>
            <a:ext cx="3264586" cy="224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7857" y="4007694"/>
            <a:ext cx="3133302" cy="22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transition-property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14400" y="1293780"/>
            <a:ext cx="10184860" cy="4231530"/>
          </a:xfrm>
          <a:prstGeom prst="rect">
            <a:avLst/>
          </a:prstGeom>
        </p:spPr>
        <p:txBody>
          <a:bodyPr/>
          <a:lstStyle/>
          <a:p>
            <a:pPr marL="457200" lvl="0" indent="-4572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효과를 만드는 첫 번째 단계 </a:t>
            </a:r>
            <a:r>
              <a:rPr lang="en-US" altLang="ko-KR" sz="2400" dirty="0" smtClean="0"/>
              <a:t>:</a:t>
            </a:r>
          </a:p>
          <a:p>
            <a:pPr marL="457200" lvl="0" indent="-4572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ko-KR" sz="2400" dirty="0" smtClean="0"/>
              <a:t>CSS </a:t>
            </a:r>
            <a:r>
              <a:rPr lang="ko-KR" altLang="en-US" sz="2400" dirty="0" smtClean="0"/>
              <a:t>속성 중 어떤 속성에 </a:t>
            </a:r>
            <a:r>
              <a:rPr lang="ko-KR" altLang="en-US" sz="2400" dirty="0" err="1" smtClean="0"/>
              <a:t>트랜지션을</a:t>
            </a:r>
            <a:r>
              <a:rPr lang="ko-KR" altLang="en-US" sz="2400" dirty="0" smtClean="0"/>
              <a:t> 적용할 것인지 선택</a:t>
            </a:r>
          </a:p>
          <a:p>
            <a:pPr marL="457200" lvl="0" indent="-4572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ko-KR" sz="2400" dirty="0" smtClean="0"/>
              <a:t>transition-property: </a:t>
            </a:r>
            <a:r>
              <a:rPr lang="ko-KR" altLang="en-US" sz="2400" dirty="0" smtClean="0"/>
              <a:t>속성값</a:t>
            </a:r>
          </a:p>
          <a:p>
            <a:pPr marL="914400" lvl="1" indent="-4572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ko-KR" sz="2000" b="1" dirty="0" smtClean="0"/>
              <a:t>none</a:t>
            </a:r>
            <a:r>
              <a:rPr lang="en-US" altLang="ko-KR" sz="2000" dirty="0" smtClean="0"/>
              <a:t> : </a:t>
            </a:r>
            <a:r>
              <a:rPr lang="ko-KR" altLang="en-US" sz="2000" dirty="0" err="1" smtClean="0"/>
              <a:t>트랜지션</a:t>
            </a:r>
            <a:r>
              <a:rPr lang="ko-KR" altLang="en-US" sz="2000" dirty="0" smtClean="0"/>
              <a:t> 동안 아무 속성도 바뀌지 않음</a:t>
            </a:r>
            <a:r>
              <a:rPr lang="en-US" altLang="ko-KR" sz="2000" dirty="0" smtClean="0"/>
              <a:t>.</a:t>
            </a:r>
          </a:p>
          <a:p>
            <a:pPr marL="914400" lvl="1" indent="-4572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ko-KR" sz="2000" b="1" dirty="0" smtClean="0"/>
              <a:t>all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요소의 모든 속성이 </a:t>
            </a:r>
            <a:r>
              <a:rPr lang="ko-KR" altLang="en-US" sz="2000" dirty="0" err="1" smtClean="0"/>
              <a:t>트랜지션</a:t>
            </a:r>
            <a:r>
              <a:rPr lang="ko-KR" altLang="en-US" sz="2000" dirty="0" smtClean="0"/>
              <a:t> 대상</a:t>
            </a:r>
            <a:r>
              <a:rPr lang="en-US" altLang="ko-KR" sz="2000" dirty="0" smtClean="0"/>
              <a:t>.</a:t>
            </a:r>
          </a:p>
          <a:p>
            <a:pPr marL="914400" lvl="1" indent="-4572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ko-KR" altLang="en-US" sz="2000" b="1" dirty="0" smtClean="0"/>
              <a:t>속성 이름 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트랜지션</a:t>
            </a:r>
            <a:r>
              <a:rPr lang="ko-KR" altLang="en-US" sz="2000" dirty="0" smtClean="0"/>
              <a:t> 효과를 적용할 속성 이름 지정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속성이 여럿일 경우 쉼표</a:t>
            </a:r>
            <a:r>
              <a:rPr lang="en-US" altLang="ko-KR" sz="2000" dirty="0" smtClean="0"/>
              <a:t>(,)</a:t>
            </a:r>
            <a:r>
              <a:rPr lang="ko-KR" altLang="en-US" sz="2000" dirty="0" smtClean="0"/>
              <a:t>로 구분하여 나열</a:t>
            </a:r>
            <a:r>
              <a:rPr lang="en-US" altLang="ko-KR" sz="2000" dirty="0" smtClean="0"/>
              <a:t>.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transition-property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36" t="27448" r="30160" b="28573"/>
          <a:stretch>
            <a:fillRect/>
          </a:stretch>
        </p:blipFill>
        <p:spPr bwMode="auto">
          <a:xfrm>
            <a:off x="8550612" y="2719534"/>
            <a:ext cx="2704287" cy="1356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33" t="26857" r="27101" b="20937"/>
          <a:stretch>
            <a:fillRect/>
          </a:stretch>
        </p:blipFill>
        <p:spPr bwMode="auto">
          <a:xfrm>
            <a:off x="8550612" y="4562272"/>
            <a:ext cx="2752927" cy="155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3038" y="1390689"/>
            <a:ext cx="6753280" cy="4728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transition-duration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14400" y="1293780"/>
            <a:ext cx="10184860" cy="423153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진행 시간을 지정해 줘야 그 시간 동안 속성이 자연스럽게 바뀌면서 애니메이션 효과를 만들 수 있다</a:t>
            </a:r>
            <a:r>
              <a:rPr lang="en-US" altLang="ko-KR" sz="2400" dirty="0" smtClean="0"/>
              <a:t>. </a:t>
            </a:r>
          </a:p>
          <a:p>
            <a:pPr marL="457200" indent="-457200"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대상이 되는 속성이 여럿이라면 </a:t>
            </a:r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진행 시간도 쉼표</a:t>
            </a:r>
            <a:r>
              <a:rPr lang="en-US" altLang="ko-KR" sz="2400" dirty="0" smtClean="0"/>
              <a:t>(,)</a:t>
            </a:r>
            <a:r>
              <a:rPr lang="ko-KR" altLang="en-US" sz="2400" dirty="0" smtClean="0"/>
              <a:t>로 구분한다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시간은 초</a:t>
            </a:r>
            <a:r>
              <a:rPr lang="en-US" altLang="ko-KR" sz="2400" dirty="0" smtClean="0"/>
              <a:t>(s) </a:t>
            </a:r>
            <a:r>
              <a:rPr lang="ko-KR" altLang="en-US" sz="2400" dirty="0" smtClean="0"/>
              <a:t>또는 </a:t>
            </a:r>
            <a:r>
              <a:rPr lang="ko-KR" altLang="en-US" sz="2400" dirty="0" err="1" smtClean="0"/>
              <a:t>밀리초</a:t>
            </a:r>
            <a:r>
              <a:rPr lang="en-US" altLang="ko-KR" sz="2400" dirty="0" smtClean="0"/>
              <a:t>(ms)</a:t>
            </a:r>
            <a:r>
              <a:rPr lang="ko-KR" altLang="en-US" sz="2400" dirty="0" smtClean="0"/>
              <a:t> 단위</a:t>
            </a:r>
            <a:r>
              <a:rPr lang="en-US" altLang="ko-KR" sz="2400" dirty="0" smtClean="0"/>
              <a:t>. </a:t>
            </a:r>
          </a:p>
          <a:p>
            <a:pPr>
              <a:lnSpc>
                <a:spcPct val="130000"/>
              </a:lnSpc>
            </a:pPr>
            <a:endParaRPr lang="en-US" altLang="ko-KR" sz="2400" dirty="0" smtClean="0"/>
          </a:p>
          <a:p>
            <a:pPr>
              <a:lnSpc>
                <a:spcPct val="130000"/>
              </a:lnSpc>
            </a:pPr>
            <a:r>
              <a:rPr lang="en-US" altLang="ko-KR" sz="2400" b="1" dirty="0" smtClean="0"/>
              <a:t>	transition-duration: </a:t>
            </a:r>
            <a:r>
              <a:rPr lang="ko-KR" altLang="en-US" sz="2400" b="1" dirty="0" smtClean="0"/>
              <a:t>시간</a:t>
            </a:r>
            <a:r>
              <a:rPr lang="en-US" altLang="ko-KR" sz="2400" b="1" dirty="0" smtClean="0"/>
              <a:t>;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transition-duration</a:t>
            </a:r>
            <a:endParaRPr lang="ko-KR" alt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27" t="35631" r="62667" b="28750"/>
          <a:stretch>
            <a:fillRect/>
          </a:stretch>
        </p:blipFill>
        <p:spPr bwMode="auto">
          <a:xfrm>
            <a:off x="8061510" y="5238342"/>
            <a:ext cx="1267315" cy="109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64" t="35628" r="67428" b="30015"/>
          <a:stretch>
            <a:fillRect/>
          </a:stretch>
        </p:blipFill>
        <p:spPr bwMode="auto">
          <a:xfrm>
            <a:off x="9414282" y="5248069"/>
            <a:ext cx="1101318" cy="1060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55" t="37522" r="65848" b="27805"/>
          <a:stretch>
            <a:fillRect/>
          </a:stretch>
        </p:blipFill>
        <p:spPr bwMode="auto">
          <a:xfrm>
            <a:off x="10710153" y="5296708"/>
            <a:ext cx="1147864" cy="107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3309" y="1238028"/>
            <a:ext cx="6403637" cy="503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transition-timing-function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14400" y="1293780"/>
            <a:ext cx="10529888" cy="4231530"/>
          </a:xfrm>
          <a:prstGeom prst="rect">
            <a:avLst/>
          </a:prstGeom>
        </p:spPr>
        <p:txBody>
          <a:bodyPr/>
          <a:lstStyle/>
          <a:p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효과의 속도를 지정할 수 있으며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베지에</a:t>
            </a:r>
            <a:r>
              <a:rPr lang="ko-KR" altLang="en-US" sz="2400" dirty="0" smtClean="0"/>
              <a:t> 곡선을 이용해 표현</a:t>
            </a:r>
            <a:endParaRPr lang="en-US" altLang="ko-KR" sz="2400" dirty="0" smtClean="0"/>
          </a:p>
          <a:p>
            <a:r>
              <a:rPr lang="ko-KR" altLang="en-US" sz="2400" dirty="0" smtClean="0"/>
              <a:t>기본 값은 </a:t>
            </a:r>
            <a:r>
              <a:rPr lang="en-US" altLang="ko-KR" sz="2400" dirty="0" smtClean="0"/>
              <a:t>ease</a:t>
            </a:r>
          </a:p>
          <a:p>
            <a:endParaRPr lang="en-US" altLang="ko-KR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linear </a:t>
            </a:r>
            <a:r>
              <a:rPr lang="ko-KR" altLang="en-US" sz="2400" dirty="0" smtClean="0"/>
              <a:t>시작에서 끝까지 똑같은 속도로 </a:t>
            </a:r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진행</a:t>
            </a:r>
            <a:r>
              <a:rPr lang="en-US" altLang="ko-KR" sz="2400" dirty="0" smtClean="0"/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ease </a:t>
            </a:r>
            <a:r>
              <a:rPr lang="ko-KR" altLang="en-US" sz="2400" dirty="0" smtClean="0"/>
              <a:t>처음에는 천천히 시작하고 점점 빨라지다가 마지막엔 천천히 끝남</a:t>
            </a:r>
            <a:r>
              <a:rPr lang="en-US" altLang="ko-KR" sz="2400" dirty="0" smtClean="0"/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ease-in </a:t>
            </a:r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시작을 느리게</a:t>
            </a:r>
            <a:r>
              <a:rPr lang="en-US" altLang="ko-KR" sz="2400" dirty="0" smtClean="0"/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ease-out </a:t>
            </a:r>
            <a:r>
              <a:rPr lang="ko-KR" altLang="en-US" sz="2400" dirty="0" err="1" smtClean="0"/>
              <a:t>트랜지션을</a:t>
            </a:r>
            <a:r>
              <a:rPr lang="ko-KR" altLang="en-US" sz="2400" dirty="0" smtClean="0"/>
              <a:t> 느리게 끝냄</a:t>
            </a:r>
            <a:r>
              <a:rPr lang="en-US" altLang="ko-KR" sz="2400" dirty="0" smtClean="0"/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ease-in-out </a:t>
            </a:r>
            <a:r>
              <a:rPr lang="ko-KR" altLang="en-US" sz="2400" dirty="0" smtClean="0"/>
              <a:t>느리게 시작하고 느리게 끝냄</a:t>
            </a:r>
            <a:r>
              <a:rPr lang="en-US" altLang="ko-KR" sz="2400" dirty="0" smtClean="0"/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cubic-</a:t>
            </a:r>
            <a:r>
              <a:rPr lang="en-US" altLang="ko-KR" sz="2400" dirty="0" err="1" smtClean="0"/>
              <a:t>bezier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n,n,n,n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직접 </a:t>
            </a:r>
            <a:r>
              <a:rPr lang="ko-KR" altLang="en-US" sz="2400" dirty="0" err="1" smtClean="0"/>
              <a:t>베지에</a:t>
            </a:r>
            <a:r>
              <a:rPr lang="ko-KR" altLang="en-US" sz="2400" dirty="0" smtClean="0"/>
              <a:t> 함수를 정의해서</a:t>
            </a:r>
            <a:endParaRPr lang="en-US" altLang="ko-KR" sz="2400" dirty="0" smtClean="0"/>
          </a:p>
          <a:p>
            <a:endParaRPr lang="ko-KR" altLang="en-US" sz="2400" dirty="0" smtClean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변형</a:t>
            </a:r>
            <a:r>
              <a:rPr lang="en-US" altLang="ko-KR" dirty="0" smtClean="0"/>
              <a:t>(transform)</a:t>
            </a:r>
            <a:r>
              <a:rPr lang="ko-KR" altLang="en-US" dirty="0" smtClean="0"/>
              <a:t>이란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440886" cy="503336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웹 요소의 위치를 옮기거나 크기를 조절하고 회전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왜곡시킴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transform : &lt;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변형 함수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브라우저 접두사를 붙여야 한다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transform: &lt;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변형함수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en-US" altLang="ko-KR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webkit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-transform:&lt;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변형 함수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-ms-transform:&lt;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변형 함수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transition-delay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14400" y="1293780"/>
            <a:ext cx="10184860" cy="42315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효과를 언제부터 시작할 것인지 지연시간 설정</a:t>
            </a:r>
            <a:endParaRPr lang="en-US" altLang="ko-KR" sz="24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이 속성에서 지정하는 시간만큼 기다렸다가 </a:t>
            </a:r>
            <a:r>
              <a:rPr lang="ko-KR" altLang="en-US" sz="2400" dirty="0" err="1" smtClean="0"/>
              <a:t>트랜지션이</a:t>
            </a:r>
            <a:r>
              <a:rPr lang="ko-KR" altLang="en-US" sz="2400" dirty="0" smtClean="0"/>
              <a:t> 시작됨</a:t>
            </a:r>
            <a:r>
              <a:rPr lang="en-US" altLang="ko-KR" sz="2400" dirty="0" smtClean="0"/>
              <a:t>. </a:t>
            </a:r>
          </a:p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sz="2400" b="1" dirty="0" smtClean="0"/>
              <a:t>	transition-delay: </a:t>
            </a:r>
            <a:r>
              <a:rPr lang="ko-KR" altLang="en-US" sz="2400" b="1" dirty="0" smtClean="0"/>
              <a:t>시간</a:t>
            </a:r>
            <a:endParaRPr lang="en-US" altLang="ko-KR" sz="2400" b="1" dirty="0" smtClean="0"/>
          </a:p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사용할 수 있는 값은 초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secons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나 밀리초</a:t>
            </a:r>
            <a:r>
              <a:rPr lang="en-US" altLang="ko-KR" sz="2400" dirty="0" smtClean="0"/>
              <a:t>(milliseconds)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기본 값은 </a:t>
            </a:r>
            <a:r>
              <a:rPr lang="en-US" altLang="ko-KR" sz="2400" dirty="0" smtClean="0"/>
              <a:t>0s</a:t>
            </a:r>
            <a:endParaRPr lang="ko-KR" altLang="en-US" sz="2400" dirty="0" smtClean="0"/>
          </a:p>
          <a:p>
            <a:pPr>
              <a:lnSpc>
                <a:spcPct val="150000"/>
              </a:lnSpc>
            </a:pPr>
            <a:endParaRPr lang="ko-KR" altLang="en-US" sz="2400" dirty="0" smtClean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7863" y="633277"/>
            <a:ext cx="7476720" cy="5866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15975" y="4668145"/>
            <a:ext cx="5103576" cy="174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87006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transition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14400" y="1293779"/>
            <a:ext cx="10184860" cy="48054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속성을 모두 표기해야 할 경우 소스가 길어진다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 smtClean="0"/>
              <a:t>transition </a:t>
            </a:r>
            <a:r>
              <a:rPr lang="ko-KR" altLang="en-US" sz="2400" dirty="0" smtClean="0"/>
              <a:t>속성을 </a:t>
            </a:r>
            <a:r>
              <a:rPr lang="ko-KR" altLang="en-US" sz="2400" dirty="0" err="1" smtClean="0"/>
              <a:t>한줄로</a:t>
            </a:r>
            <a:r>
              <a:rPr lang="ko-KR" altLang="en-US" sz="2400" dirty="0" smtClean="0"/>
              <a:t> 표시할 수 있다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 smtClean="0"/>
              <a:t>transition </a:t>
            </a:r>
            <a:r>
              <a:rPr lang="ko-KR" altLang="en-US" sz="2400" dirty="0" smtClean="0"/>
              <a:t>속성을 상용할 대 </a:t>
            </a:r>
            <a:r>
              <a:rPr lang="en-US" altLang="ko-KR" sz="2400" dirty="0" smtClean="0"/>
              <a:t>transition-duration </a:t>
            </a:r>
            <a:r>
              <a:rPr lang="ko-KR" altLang="en-US" sz="2400" dirty="0" smtClean="0"/>
              <a:t>속성은 반드시 표기한다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실행 시간을 지정하지 않으면 기본값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이 적용되어 트랜지션</a:t>
            </a:r>
            <a:endParaRPr lang="en-US" altLang="ko-KR" sz="2400" dirty="0" smtClean="0"/>
          </a:p>
          <a:p>
            <a:r>
              <a:rPr lang="ko-KR" altLang="en-US" sz="2400" dirty="0" smtClean="0"/>
              <a:t>효과를 </a:t>
            </a:r>
            <a:r>
              <a:rPr lang="ko-KR" altLang="en-US" sz="2400" dirty="0" err="1" smtClean="0"/>
              <a:t>볼수</a:t>
            </a:r>
            <a:r>
              <a:rPr lang="ko-KR" altLang="en-US" sz="2400" dirty="0" smtClean="0"/>
              <a:t> 없음</a:t>
            </a:r>
            <a:r>
              <a:rPr lang="en-US" altLang="ko-KR" sz="2400" dirty="0" smtClean="0"/>
              <a:t>.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property : </a:t>
            </a:r>
            <a:r>
              <a:rPr lang="ko-KR" altLang="en-US" sz="2400" dirty="0" err="1" smtClean="0"/>
              <a:t>트랜지션이</a:t>
            </a:r>
            <a:r>
              <a:rPr lang="ko-KR" altLang="en-US" sz="2400" dirty="0" smtClean="0"/>
              <a:t> 적용될 </a:t>
            </a:r>
            <a:r>
              <a:rPr lang="en-US" altLang="ko-KR" sz="2400" dirty="0" err="1" smtClean="0"/>
              <a:t>css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속성의 이름</a:t>
            </a:r>
            <a:endParaRPr lang="en-US" altLang="ko-KR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duration : </a:t>
            </a:r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실행 시간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초나 </a:t>
            </a:r>
            <a:r>
              <a:rPr lang="ko-KR" altLang="en-US" sz="2400" dirty="0" err="1" smtClean="0"/>
              <a:t>밀리초</a:t>
            </a:r>
            <a:r>
              <a:rPr lang="en-US" altLang="ko-KR" sz="2400" dirty="0" smtClean="0"/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timing-function : </a:t>
            </a:r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효과의 곡선 형태</a:t>
            </a:r>
            <a:r>
              <a:rPr lang="en-US" altLang="ko-KR" sz="2400" dirty="0" smtClean="0"/>
              <a:t>.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delay : </a:t>
            </a:r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지연 시간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초나 </a:t>
            </a:r>
            <a:r>
              <a:rPr lang="ko-KR" altLang="en-US" sz="2400" dirty="0" err="1" smtClean="0"/>
              <a:t>밀리초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r>
              <a:rPr lang="ko-KR" altLang="en-US" sz="2400" dirty="0" smtClean="0"/>
              <a:t>예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요소의 모든 부분에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초 동안 </a:t>
            </a:r>
            <a:r>
              <a:rPr lang="en-US" altLang="ko-KR" sz="2400" dirty="0" smtClean="0"/>
              <a:t>linear </a:t>
            </a:r>
            <a:r>
              <a:rPr lang="ko-KR" altLang="en-US" sz="2400" dirty="0" err="1" smtClean="0"/>
              <a:t>트랜지션을</a:t>
            </a:r>
            <a:r>
              <a:rPr lang="ko-KR" altLang="en-US" sz="2400" dirty="0" smtClean="0"/>
              <a:t> 적용한다면 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b="1" dirty="0" smtClean="0"/>
              <a:t>	transition: all 1s linear;</a:t>
            </a:r>
            <a:endParaRPr lang="ko-KR" altLang="en-US" sz="2400" dirty="0" smtClean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5489" y="620514"/>
            <a:ext cx="6882624" cy="4397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47490" y="4893722"/>
            <a:ext cx="5788667" cy="186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99015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b="1" dirty="0" smtClean="0"/>
              <a:t>쉽게 애니메이션을 만드는 </a:t>
            </a:r>
            <a:r>
              <a:rPr lang="en-US" altLang="ko-KR" b="1" dirty="0" smtClean="0"/>
              <a:t>animation </a:t>
            </a:r>
            <a:r>
              <a:rPr lang="ko-KR" altLang="en-US" b="1" dirty="0" smtClean="0"/>
              <a:t>속성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5745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transition </a:t>
            </a:r>
            <a:r>
              <a:rPr lang="ko-KR" altLang="en-US" dirty="0" smtClean="0"/>
              <a:t>속성과 </a:t>
            </a:r>
            <a:r>
              <a:rPr lang="en-US" altLang="ko-KR" dirty="0" smtClean="0"/>
              <a:t>animation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14400" y="1293779"/>
            <a:ext cx="10184860" cy="48054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60000"/>
              </a:lnSpc>
            </a:pPr>
            <a:r>
              <a:rPr lang="ko-KR" altLang="en-US" sz="2400" b="1" dirty="0" smtClean="0"/>
              <a:t>공통점</a:t>
            </a:r>
            <a:endParaRPr lang="en-US" altLang="ko-KR" sz="2400" b="1" dirty="0" smtClean="0"/>
          </a:p>
          <a:p>
            <a:pPr marL="457200" indent="-457200">
              <a:lnSpc>
                <a:spcPct val="16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시작 스타일과 끝나 는 스타일을 지정하면 전체적으로 부드럽게 변화하는 애니메이션 효과를 만든다</a:t>
            </a:r>
            <a:r>
              <a:rPr lang="en-US" altLang="ko-KR" sz="2400" dirty="0" smtClean="0"/>
              <a:t>.</a:t>
            </a:r>
          </a:p>
          <a:p>
            <a:pPr marL="457200" indent="-457200">
              <a:lnSpc>
                <a:spcPct val="16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애니메이션에 소요되는 시간이나 지연 시간 등을 지정한다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60000"/>
              </a:lnSpc>
            </a:pPr>
            <a:endParaRPr lang="en-US" altLang="ko-KR" sz="2400" dirty="0" smtClean="0"/>
          </a:p>
          <a:p>
            <a:pPr>
              <a:lnSpc>
                <a:spcPct val="160000"/>
              </a:lnSpc>
            </a:pPr>
            <a:r>
              <a:rPr lang="ko-KR" altLang="en-US" sz="2400" b="1" dirty="0" err="1" smtClean="0"/>
              <a:t>다른점</a:t>
            </a:r>
            <a:endParaRPr lang="en-US" altLang="ko-KR" sz="2400" b="1" dirty="0" smtClean="0"/>
          </a:p>
          <a:p>
            <a:pPr marL="457200" indent="-457200">
              <a:lnSpc>
                <a:spcPct val="16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애니메이션의 시작에서부터 끝날 때까지 어느 지점이든 </a:t>
            </a:r>
            <a:r>
              <a:rPr lang="en-US" altLang="ko-KR" sz="2400" dirty="0" smtClean="0"/>
              <a:t>@</a:t>
            </a:r>
            <a:r>
              <a:rPr lang="en-US" altLang="ko-KR" sz="2400" dirty="0" err="1" smtClean="0"/>
              <a:t>keyframes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속성을 사용해 애니메이션을 정의할 수 있다</a:t>
            </a:r>
            <a:endParaRPr lang="en-US" altLang="ko-KR" sz="2400" dirty="0" smtClean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keyframes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14400" y="1293779"/>
            <a:ext cx="5068111" cy="4805463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/>
              <a:t>사용자가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애니메이션을 정의한다</a:t>
            </a:r>
            <a:r>
              <a:rPr lang="en-US" altLang="ko-KR" sz="2000" dirty="0" smtClean="0"/>
              <a:t>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/>
              <a:t>애니메이션이 시작할 상태와 애니메이션이 끝날 때의 상태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최소한 두 가지 상태를 설정해야  한다</a:t>
            </a:r>
            <a:r>
              <a:rPr lang="en-US" altLang="ko-KR" sz="2000" dirty="0" smtClean="0"/>
              <a:t>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/>
              <a:t>시작할 때의 상태 는 </a:t>
            </a:r>
            <a:r>
              <a:rPr lang="en-US" altLang="ko-KR" sz="2000" dirty="0" smtClean="0"/>
              <a:t>0%(</a:t>
            </a:r>
            <a:r>
              <a:rPr lang="ko-KR" altLang="en-US" sz="2000" dirty="0" smtClean="0"/>
              <a:t>또는</a:t>
            </a:r>
            <a:r>
              <a:rPr lang="en-US" altLang="ko-KR" sz="2000" dirty="0" smtClean="0"/>
              <a:t> from) </a:t>
            </a:r>
            <a:r>
              <a:rPr lang="ko-KR" altLang="en-US" sz="2000" dirty="0" smtClean="0"/>
              <a:t>스타일을 정의하고 끝나는 상태는 </a:t>
            </a:r>
            <a:r>
              <a:rPr lang="en-US" altLang="ko-KR" sz="2000" dirty="0" smtClean="0"/>
              <a:t>100% (</a:t>
            </a:r>
            <a:r>
              <a:rPr lang="ko-KR" altLang="en-US" sz="2000" dirty="0" smtClean="0"/>
              <a:t>또는</a:t>
            </a:r>
            <a:r>
              <a:rPr lang="en-US" altLang="ko-KR" sz="2000" dirty="0" smtClean="0"/>
              <a:t> to)</a:t>
            </a:r>
            <a:r>
              <a:rPr lang="ko-KR" altLang="en-US" sz="2000" dirty="0" smtClean="0"/>
              <a:t>스타일을 정의한다</a:t>
            </a:r>
            <a:r>
              <a:rPr lang="en-US" altLang="ko-KR" sz="2000" dirty="0" smtClean="0"/>
              <a:t>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/>
              <a:t>중간에 원하는 부분에 애니메이션을 추가할 수 있다</a:t>
            </a:r>
            <a:r>
              <a:rPr lang="en-US" altLang="ko-KR" sz="2000" dirty="0" smtClean="0"/>
              <a:t>.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67727" y="2636196"/>
            <a:ext cx="46109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@</a:t>
            </a:r>
            <a:r>
              <a:rPr lang="en-US" altLang="ko-KR" sz="2000" dirty="0" err="1" smtClean="0"/>
              <a:t>keyframes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myani</a:t>
            </a:r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  0% { </a:t>
            </a:r>
          </a:p>
          <a:p>
            <a:r>
              <a:rPr lang="en-US" altLang="ko-KR" sz="2000" dirty="0" smtClean="0"/>
              <a:t>	background-</a:t>
            </a:r>
            <a:r>
              <a:rPr lang="en-US" altLang="ko-KR" sz="2000" dirty="0" err="1" smtClean="0"/>
              <a:t>color:red</a:t>
            </a:r>
            <a:r>
              <a:rPr lang="en-US" altLang="ko-KR" sz="2000" dirty="0" smtClean="0"/>
              <a:t>;	</a:t>
            </a:r>
          </a:p>
          <a:p>
            <a:r>
              <a:rPr lang="en-US" altLang="ko-KR" sz="2000" dirty="0" smtClean="0"/>
              <a:t>      }</a:t>
            </a:r>
          </a:p>
          <a:p>
            <a:r>
              <a:rPr lang="en-US" altLang="ko-KR" sz="2000" dirty="0" smtClean="0"/>
              <a:t>      100%{</a:t>
            </a:r>
          </a:p>
          <a:p>
            <a:r>
              <a:rPr lang="en-US" altLang="ko-KR" sz="2000" dirty="0" smtClean="0"/>
              <a:t>	background-</a:t>
            </a:r>
            <a:r>
              <a:rPr lang="en-US" altLang="ko-KR" sz="2000" dirty="0" err="1" smtClean="0"/>
              <a:t>color:blue</a:t>
            </a:r>
            <a:r>
              <a:rPr lang="en-US" altLang="ko-KR" sz="2000" dirty="0" smtClean="0"/>
              <a:t>;	</a:t>
            </a:r>
          </a:p>
          <a:p>
            <a:r>
              <a:rPr lang="en-US" altLang="ko-KR" sz="2000" dirty="0" smtClean="0"/>
              <a:t>      }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 smtClean="0"/>
          </a:p>
          <a:p>
            <a:endParaRPr lang="ko-KR" altLang="en-US" sz="20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animation-name, animation-duration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14400" y="1293779"/>
            <a:ext cx="9435830" cy="48054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 b="1" dirty="0" smtClean="0"/>
              <a:t>animation-name</a:t>
            </a:r>
            <a:r>
              <a:rPr lang="en-US" altLang="ko-KR" sz="2800" dirty="0" smtClean="0"/>
              <a:t> </a:t>
            </a:r>
          </a:p>
          <a:p>
            <a:r>
              <a:rPr lang="en-US" altLang="ko-KR" sz="2400" dirty="0" smtClean="0"/>
              <a:t> </a:t>
            </a:r>
            <a:r>
              <a:rPr lang="ko-KR" altLang="en-US" sz="2400" dirty="0" smtClean="0"/>
              <a:t>사용자가</a:t>
            </a:r>
            <a:r>
              <a:rPr lang="en-US" altLang="ko-KR" sz="2400" dirty="0" smtClean="0"/>
              <a:t> @</a:t>
            </a:r>
            <a:r>
              <a:rPr lang="en-US" altLang="ko-KR" sz="2400" dirty="0" err="1" smtClean="0"/>
              <a:t>keyframe</a:t>
            </a:r>
            <a:r>
              <a:rPr lang="ko-KR" altLang="en-US" sz="2400" dirty="0" smtClean="0"/>
              <a:t>을 사용해 만든 애니메이션 이름</a:t>
            </a:r>
            <a:endParaRPr lang="en-US" altLang="ko-KR" sz="2400" dirty="0" smtClean="0"/>
          </a:p>
          <a:p>
            <a:r>
              <a:rPr lang="ko-KR" altLang="en-US" sz="2400" dirty="0" smtClean="0"/>
              <a:t> 예</a:t>
            </a:r>
            <a:r>
              <a:rPr lang="en-US" altLang="ko-KR" sz="2400" dirty="0" smtClean="0"/>
              <a:t>) animation-name: </a:t>
            </a:r>
            <a:r>
              <a:rPr lang="en-US" altLang="ko-KR" sz="2400" dirty="0" err="1" smtClean="0"/>
              <a:t>myani</a:t>
            </a:r>
            <a:r>
              <a:rPr lang="en-US" altLang="ko-KR" sz="2400" dirty="0" smtClean="0"/>
              <a:t>;</a:t>
            </a:r>
          </a:p>
          <a:p>
            <a:endParaRPr lang="en-US" altLang="ko-KR" sz="2400" dirty="0" smtClean="0"/>
          </a:p>
          <a:p>
            <a:r>
              <a:rPr lang="en-US" altLang="ko-KR" sz="2800" b="1" dirty="0" smtClean="0"/>
              <a:t>animation-duration</a:t>
            </a:r>
          </a:p>
          <a:p>
            <a:r>
              <a:rPr lang="ko-KR" altLang="en-US" sz="2400" dirty="0" smtClean="0"/>
              <a:t> 애니메이션을 얼마 동안 재생할 것인지 설정</a:t>
            </a:r>
            <a:endParaRPr lang="en-US" altLang="ko-KR" sz="2400" dirty="0" smtClean="0"/>
          </a:p>
          <a:p>
            <a:r>
              <a:rPr lang="ko-KR" altLang="en-US" sz="2400" dirty="0" smtClean="0"/>
              <a:t> 사용할 수 있는 값은 초</a:t>
            </a:r>
            <a:r>
              <a:rPr lang="en-US" altLang="ko-KR" sz="2400" dirty="0" smtClean="0"/>
              <a:t>(s)</a:t>
            </a:r>
            <a:r>
              <a:rPr lang="ko-KR" altLang="en-US" sz="2400" dirty="0" smtClean="0"/>
              <a:t>나 밀리초</a:t>
            </a:r>
            <a:r>
              <a:rPr lang="en-US" altLang="ko-KR" sz="2400" dirty="0" smtClean="0"/>
              <a:t>(ms). </a:t>
            </a:r>
            <a:r>
              <a:rPr lang="ko-KR" altLang="en-US" sz="2400" dirty="0" smtClean="0"/>
              <a:t> 기본 값은 </a:t>
            </a:r>
            <a:r>
              <a:rPr lang="en-US" altLang="ko-KR" sz="2400" dirty="0" smtClean="0"/>
              <a:t>0</a:t>
            </a:r>
          </a:p>
          <a:p>
            <a:r>
              <a:rPr lang="ko-KR" altLang="en-US" sz="2400" dirty="0" smtClean="0"/>
              <a:t> 속성 값을 정하지 않으면 애니메이션은 일어나지 않는다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 예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애니메이션 진행 시간을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초로 지정하려면</a:t>
            </a:r>
            <a:endParaRPr lang="en-US" altLang="ko-KR" sz="2400" dirty="0" smtClean="0"/>
          </a:p>
          <a:p>
            <a:r>
              <a:rPr lang="en-US" altLang="ko-KR" sz="2400" dirty="0" smtClean="0"/>
              <a:t>  animation-duration:1s;</a:t>
            </a:r>
          </a:p>
          <a:p>
            <a:endParaRPr lang="en-US" altLang="ko-KR" sz="2400" dirty="0" smtClean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animation-name, animation-duration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14400" y="1293779"/>
            <a:ext cx="4513634" cy="48054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&lt;style&gt;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#box{</a:t>
            </a:r>
          </a:p>
          <a:p>
            <a:r>
              <a:rPr lang="en-US" altLang="ko-KR" dirty="0" smtClean="0"/>
              <a:t>	……</a:t>
            </a:r>
          </a:p>
          <a:p>
            <a:r>
              <a:rPr lang="en-US" altLang="ko-KR" dirty="0" smtClean="0"/>
              <a:t>	animation-</a:t>
            </a:r>
            <a:r>
              <a:rPr lang="en-US" altLang="ko-KR" dirty="0" err="1" smtClean="0"/>
              <a:t>name:myani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	-</a:t>
            </a:r>
            <a:r>
              <a:rPr lang="en-US" altLang="ko-KR" dirty="0" err="1" smtClean="0"/>
              <a:t>webkit</a:t>
            </a:r>
            <a:r>
              <a:rPr lang="en-US" altLang="ko-KR" dirty="0" smtClean="0"/>
              <a:t>-animation-</a:t>
            </a:r>
            <a:r>
              <a:rPr lang="en-US" altLang="ko-KR" dirty="0" err="1" smtClean="0"/>
              <a:t>name:myani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	animation-duration:3s;	</a:t>
            </a:r>
          </a:p>
          <a:p>
            <a:r>
              <a:rPr lang="en-US" altLang="ko-KR" dirty="0" smtClean="0"/>
              <a:t>	-webkit-animation-duration:3s;</a:t>
            </a:r>
          </a:p>
          <a:p>
            <a:r>
              <a:rPr lang="en-US" altLang="ko-KR" dirty="0" smtClean="0"/>
              <a:t>}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865778" y="1293779"/>
            <a:ext cx="5505856" cy="48054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keyframes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myani</a:t>
            </a:r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	0% {  </a:t>
            </a:r>
          </a:p>
          <a:p>
            <a:r>
              <a:rPr lang="en-US" altLang="ko-KR" dirty="0" smtClean="0"/>
              <a:t>		background-</a:t>
            </a:r>
            <a:r>
              <a:rPr lang="en-US" altLang="ko-KR" dirty="0" err="1" smtClean="0"/>
              <a:t>color:red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		border-radius:0; </a:t>
            </a:r>
          </a:p>
          <a:p>
            <a:r>
              <a:rPr lang="en-US" altLang="ko-KR" dirty="0" smtClean="0"/>
              <a:t>	}</a:t>
            </a:r>
          </a:p>
          <a:p>
            <a:r>
              <a:rPr lang="en-US" altLang="ko-KR" dirty="0" smtClean="0"/>
              <a:t>	100%{  </a:t>
            </a:r>
          </a:p>
          <a:p>
            <a:r>
              <a:rPr lang="en-US" altLang="ko-KR" dirty="0" smtClean="0"/>
              <a:t>		background-</a:t>
            </a:r>
            <a:r>
              <a:rPr lang="en-US" altLang="ko-KR" dirty="0" err="1" smtClean="0"/>
              <a:t>color:blue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		border-radius:50px;</a:t>
            </a:r>
          </a:p>
          <a:p>
            <a:r>
              <a:rPr lang="en-US" altLang="ko-KR" dirty="0" smtClean="0"/>
              <a:t>	 }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@-</a:t>
            </a:r>
            <a:r>
              <a:rPr lang="en-US" altLang="ko-KR" dirty="0" err="1" smtClean="0"/>
              <a:t>webkit-keyframes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myani</a:t>
            </a:r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	……..</a:t>
            </a:r>
          </a:p>
          <a:p>
            <a:r>
              <a:rPr lang="en-US" altLang="ko-KR" dirty="0" smtClean="0"/>
              <a:t>}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&lt;/style&gt;</a:t>
            </a:r>
          </a:p>
          <a:p>
            <a:endParaRPr lang="en-US" altLang="ko-KR" dirty="0" smtClean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1216" y="514654"/>
            <a:ext cx="6131201" cy="441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01153" y="4483284"/>
            <a:ext cx="5469381" cy="1732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7105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좌표계와</a:t>
            </a:r>
            <a:r>
              <a:rPr lang="ko-KR" altLang="en-US" dirty="0" smtClean="0"/>
              <a:t> 회전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05874" y="1817166"/>
            <a:ext cx="4434993" cy="3202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3601" y="1613381"/>
            <a:ext cx="5065610" cy="343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animation-iteration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14400" y="1293779"/>
            <a:ext cx="9435830" cy="48054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 반복 횟수 지정하기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 애니메이션은 기본적으로 한 번만 실행하고 끝난다</a:t>
            </a:r>
            <a:r>
              <a:rPr lang="en-US" altLang="ko-KR" sz="2400" dirty="0" smtClean="0"/>
              <a:t>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 반복해야 할 경우에는 </a:t>
            </a:r>
            <a:r>
              <a:rPr lang="en-US" altLang="ko-KR" sz="2400" dirty="0" smtClean="0"/>
              <a:t>animation-iteration-count </a:t>
            </a:r>
            <a:r>
              <a:rPr lang="ko-KR" altLang="en-US" sz="2400" dirty="0" smtClean="0"/>
              <a:t>속성을 사용해 반복 횟수를 지정한다</a:t>
            </a:r>
            <a:r>
              <a:rPr lang="en-US" altLang="ko-KR" sz="2400" dirty="0" smtClean="0"/>
              <a:t>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 사용할 수 있는 값은 반복 횟수</a:t>
            </a:r>
            <a:r>
              <a:rPr lang="en-US" altLang="ko-KR" sz="2400" dirty="0" smtClean="0"/>
              <a:t>, infinite(</a:t>
            </a:r>
            <a:r>
              <a:rPr lang="ko-KR" altLang="en-US" sz="2400" dirty="0" smtClean="0"/>
              <a:t>무한 반복</a:t>
            </a:r>
            <a:r>
              <a:rPr lang="en-US" altLang="ko-KR" sz="24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예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애니메이션을 무한 반복하려면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/>
              <a:t>animation-iteration-</a:t>
            </a:r>
            <a:r>
              <a:rPr lang="en-US" altLang="ko-KR" sz="2400" dirty="0" err="1" smtClean="0"/>
              <a:t>count:infinite</a:t>
            </a:r>
            <a:r>
              <a:rPr lang="en-US" altLang="ko-KR" sz="2400" dirty="0" smtClean="0"/>
              <a:t>;</a:t>
            </a:r>
          </a:p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animation-direction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26850" y="1293779"/>
            <a:ext cx="11060350" cy="48054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애니메이션 방향 조절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기본은 애니메이션 실행 후 원래 위치로 되돌아가기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사용할 수 있는 값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 smtClean="0"/>
              <a:t>normal : </a:t>
            </a:r>
            <a:r>
              <a:rPr lang="ko-KR" altLang="en-US" sz="2400" dirty="0" smtClean="0"/>
              <a:t>애니메이션 실행하고 원래 위치로 돌아가기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기본값</a:t>
            </a:r>
            <a:r>
              <a:rPr lang="en-US" altLang="ko-KR" sz="2400" dirty="0" smtClean="0"/>
              <a:t>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 smtClean="0"/>
              <a:t>reverse : </a:t>
            </a:r>
            <a:r>
              <a:rPr lang="ko-KR" altLang="en-US" sz="2400" dirty="0" smtClean="0"/>
              <a:t>반대 쪽부터 애니메이션 실행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 smtClean="0"/>
              <a:t>alternate : </a:t>
            </a:r>
            <a:r>
              <a:rPr lang="ko-KR" altLang="en-US" sz="2400" dirty="0" smtClean="0"/>
              <a:t>실행이 끝나면 반대 방향으로 실행하기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 smtClean="0"/>
              <a:t>alternate-reverse : </a:t>
            </a:r>
            <a:r>
              <a:rPr lang="ko-KR" altLang="en-US" sz="2400" dirty="0" smtClean="0"/>
              <a:t>반대 쪽부터 시작해서 실행이 끝나면 반대 방향으로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animation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26850" y="1293779"/>
            <a:ext cx="11060350" cy="48054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애니메이션 관련 속성을 한꺼번에 표기</a:t>
            </a:r>
            <a:endParaRPr lang="en-US" altLang="ko-KR" sz="24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400" dirty="0" smtClean="0"/>
              <a:t>animation- duration </a:t>
            </a:r>
            <a:r>
              <a:rPr lang="ko-KR" altLang="en-US" sz="2400" dirty="0" smtClean="0"/>
              <a:t>속성은 반드시 표기해야 한다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animation:  name</a:t>
            </a:r>
            <a:r>
              <a:rPr lang="ko-KR" altLang="en-US" sz="2400" dirty="0" smtClean="0"/>
              <a:t>값 </a:t>
            </a:r>
            <a:r>
              <a:rPr lang="en-US" altLang="ko-KR" sz="2400" dirty="0" smtClean="0"/>
              <a:t>duration</a:t>
            </a:r>
            <a:r>
              <a:rPr lang="ko-KR" altLang="en-US" sz="2400" dirty="0" smtClean="0"/>
              <a:t>값 </a:t>
            </a:r>
            <a:r>
              <a:rPr lang="en-US" altLang="ko-KR" sz="2400" dirty="0" smtClean="0"/>
              <a:t>timing-function</a:t>
            </a:r>
            <a:r>
              <a:rPr lang="ko-KR" altLang="en-US" sz="2400" dirty="0" smtClean="0"/>
              <a:t>값 </a:t>
            </a:r>
            <a:r>
              <a:rPr lang="en-US" altLang="ko-KR" sz="2400" dirty="0" smtClean="0"/>
              <a:t>delay</a:t>
            </a:r>
            <a:r>
              <a:rPr lang="ko-KR" altLang="en-US" sz="2400" dirty="0" smtClean="0"/>
              <a:t>값 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       iteration-count</a:t>
            </a:r>
            <a:r>
              <a:rPr lang="ko-KR" altLang="en-US" sz="2400" dirty="0" smtClean="0"/>
              <a:t>값</a:t>
            </a:r>
            <a:r>
              <a:rPr lang="en-US" altLang="ko-KR" sz="2400" dirty="0" smtClean="0"/>
              <a:t>  direction</a:t>
            </a:r>
            <a:r>
              <a:rPr lang="ko-KR" altLang="en-US" sz="2400" dirty="0" smtClean="0"/>
              <a:t>값</a:t>
            </a:r>
            <a:r>
              <a:rPr lang="en-US" altLang="ko-KR" sz="2400" dirty="0" smtClean="0"/>
              <a:t>;</a:t>
            </a:r>
          </a:p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30093" y="818959"/>
            <a:ext cx="500650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&lt;style&gt;</a:t>
            </a:r>
          </a:p>
          <a:p>
            <a:r>
              <a:rPr lang="en-US" altLang="ko-KR" dirty="0" smtClean="0"/>
              <a:t>@</a:t>
            </a:r>
            <a:r>
              <a:rPr lang="en-US" altLang="ko-KR" dirty="0" err="1" smtClean="0"/>
              <a:t>keyframes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myani</a:t>
            </a:r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  0% {</a:t>
            </a:r>
          </a:p>
          <a:p>
            <a:r>
              <a:rPr lang="en-US" altLang="ko-KR" dirty="0" smtClean="0"/>
              <a:t>	left:10px;</a:t>
            </a:r>
          </a:p>
          <a:p>
            <a:r>
              <a:rPr lang="en-US" altLang="ko-KR" dirty="0" smtClean="0"/>
              <a:t>     }</a:t>
            </a:r>
          </a:p>
          <a:p>
            <a:r>
              <a:rPr lang="en-US" altLang="ko-KR" dirty="0" smtClean="0"/>
              <a:t>     30%{</a:t>
            </a:r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transform:scale</a:t>
            </a:r>
            <a:r>
              <a:rPr lang="en-US" altLang="ko-KR" dirty="0" smtClean="0"/>
              <a:t>(2);</a:t>
            </a:r>
          </a:p>
          <a:p>
            <a:r>
              <a:rPr lang="en-US" altLang="ko-KR" dirty="0" smtClean="0"/>
              <a:t>	transform-rotate(360deg);</a:t>
            </a:r>
          </a:p>
          <a:p>
            <a:r>
              <a:rPr lang="en-US" altLang="ko-KR" dirty="0" smtClean="0"/>
              <a:t>	-</a:t>
            </a:r>
            <a:r>
              <a:rPr lang="en-US" altLang="ko-KR" dirty="0" err="1" smtClean="0"/>
              <a:t>webkit-transform:scale</a:t>
            </a:r>
            <a:r>
              <a:rPr lang="en-US" altLang="ko-KR" dirty="0" smtClean="0"/>
              <a:t>(2);</a:t>
            </a:r>
          </a:p>
          <a:p>
            <a:r>
              <a:rPr lang="en-US" altLang="ko-KR" dirty="0" smtClean="0"/>
              <a:t>	-</a:t>
            </a:r>
            <a:r>
              <a:rPr lang="en-US" altLang="ko-KR" dirty="0" err="1" smtClean="0"/>
              <a:t>webkit-transform:rotate</a:t>
            </a:r>
            <a:r>
              <a:rPr lang="en-US" altLang="ko-KR" dirty="0" smtClean="0"/>
              <a:t>(360deg);</a:t>
            </a:r>
          </a:p>
          <a:p>
            <a:r>
              <a:rPr lang="en-US" altLang="ko-KR" dirty="0" smtClean="0"/>
              <a:t>     }</a:t>
            </a:r>
          </a:p>
          <a:p>
            <a:r>
              <a:rPr lang="en-US" altLang="ko-KR" dirty="0" smtClean="0"/>
              <a:t>     100% {</a:t>
            </a:r>
          </a:p>
          <a:p>
            <a:r>
              <a:rPr lang="en-US" altLang="ko-KR" dirty="0" smtClean="0"/>
              <a:t>	left:500px;</a:t>
            </a:r>
          </a:p>
          <a:p>
            <a:r>
              <a:rPr lang="en-US" altLang="ko-KR" dirty="0" smtClean="0"/>
              <a:t>     }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@-</a:t>
            </a:r>
            <a:r>
              <a:rPr lang="en-US" altLang="ko-KR" dirty="0" err="1" smtClean="0"/>
              <a:t>webkit-keyframes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myani</a:t>
            </a:r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  ……</a:t>
            </a:r>
          </a:p>
          <a:p>
            <a:r>
              <a:rPr lang="en-US" altLang="ko-KR" dirty="0" smtClean="0"/>
              <a:t>}</a:t>
            </a:r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5972784" y="1159427"/>
            <a:ext cx="56128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#</a:t>
            </a:r>
            <a:r>
              <a:rPr lang="en-US" altLang="ko-KR" dirty="0" err="1" smtClean="0"/>
              <a:t>myball</a:t>
            </a:r>
            <a:r>
              <a:rPr lang="en-US" altLang="ko-KR" dirty="0" smtClean="0"/>
              <a:t> {</a:t>
            </a:r>
          </a:p>
          <a:p>
            <a:r>
              <a:rPr lang="en-US" altLang="ko-KR" dirty="0" smtClean="0"/>
              <a:t>     ……</a:t>
            </a:r>
          </a:p>
          <a:p>
            <a:r>
              <a:rPr lang="en-US" altLang="ko-KR" dirty="0" smtClean="0"/>
              <a:t>     </a:t>
            </a:r>
            <a:r>
              <a:rPr lang="en-US" altLang="ko-KR" dirty="0" err="1" smtClean="0"/>
              <a:t>animation:myani</a:t>
            </a:r>
            <a:r>
              <a:rPr lang="en-US" altLang="ko-KR" dirty="0" smtClean="0"/>
              <a:t> 3s alternate infinite;</a:t>
            </a:r>
          </a:p>
          <a:p>
            <a:r>
              <a:rPr lang="en-US" altLang="ko-KR" dirty="0" smtClean="0"/>
              <a:t>     -</a:t>
            </a:r>
            <a:r>
              <a:rPr lang="en-US" altLang="ko-KR" dirty="0" err="1" smtClean="0"/>
              <a:t>webkit-animation:myani</a:t>
            </a:r>
            <a:r>
              <a:rPr lang="en-US" altLang="ko-KR" dirty="0" smtClean="0"/>
              <a:t> 3s alternate infinite;</a:t>
            </a:r>
          </a:p>
          <a:p>
            <a:r>
              <a:rPr lang="en-US" altLang="ko-KR" dirty="0" smtClean="0"/>
              <a:t>    }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en-US" altLang="ko-KR" dirty="0" err="1" smtClean="0"/>
              <a:t>yourball</a:t>
            </a:r>
            <a:r>
              <a:rPr lang="en-US" altLang="ko-KR" dirty="0" smtClean="0"/>
              <a:t> {</a:t>
            </a:r>
          </a:p>
          <a:p>
            <a:r>
              <a:rPr lang="en-US" altLang="ko-KR" dirty="0" smtClean="0"/>
              <a:t>     ……</a:t>
            </a:r>
          </a:p>
          <a:p>
            <a:r>
              <a:rPr lang="en-US" altLang="ko-KR" dirty="0" smtClean="0"/>
              <a:t>     </a:t>
            </a:r>
            <a:r>
              <a:rPr lang="en-US" altLang="ko-KR" dirty="0" err="1" smtClean="0"/>
              <a:t>animation:myani</a:t>
            </a:r>
            <a:r>
              <a:rPr lang="en-US" altLang="ko-KR" dirty="0" smtClean="0"/>
              <a:t> 4s alternate-reverse infinite;</a:t>
            </a:r>
          </a:p>
          <a:p>
            <a:r>
              <a:rPr lang="en-US" altLang="ko-KR" dirty="0" smtClean="0"/>
              <a:t>     -</a:t>
            </a:r>
            <a:r>
              <a:rPr lang="en-US" altLang="ko-KR" dirty="0" err="1" smtClean="0"/>
              <a:t>webkit-animation:myani</a:t>
            </a:r>
            <a:r>
              <a:rPr lang="en-US" altLang="ko-KR" dirty="0" smtClean="0"/>
              <a:t> 4s alternate-reverse infinite;</a:t>
            </a:r>
          </a:p>
          <a:p>
            <a:r>
              <a:rPr lang="en-US" altLang="ko-KR" dirty="0" smtClean="0"/>
              <a:t>    }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&lt;/style&gt;</a:t>
            </a:r>
          </a:p>
          <a:p>
            <a:endParaRPr lang="en-US" altLang="ko-KR" dirty="0" smtClean="0"/>
          </a:p>
          <a:p>
            <a:endParaRPr lang="en-US" altLang="ko-K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좌표계와</a:t>
            </a:r>
            <a:r>
              <a:rPr lang="ko-KR" altLang="en-US" dirty="0" smtClean="0"/>
              <a:t> 회전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68434" y="1974715"/>
            <a:ext cx="4259824" cy="2939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79429" y="1614790"/>
            <a:ext cx="3145173" cy="360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translate – </a:t>
            </a:r>
            <a:r>
              <a:rPr lang="ko-KR" altLang="en-US" dirty="0" smtClean="0"/>
              <a:t>요소 이동시키기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82494" y="1468877"/>
            <a:ext cx="10606256" cy="443662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축과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축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z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축으로 이동할 거리를 지정해서 요소 이동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transform:translate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tx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ty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지정한 크기만큼 수평과 수직으로 이동함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transform:translate3d(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tx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ty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tz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수평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수직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앞뒤로 움직임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transform:translateX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tx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수평으로 움직임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transform:translateY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ty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수직으로 움직임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transform:translateZ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tz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앞뒤로 움직임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 err="1" smtClean="0"/>
              <a:t>translateX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tx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76009" y="296319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 smtClean="0"/>
              <a:t>&lt;style&gt;</a:t>
            </a:r>
          </a:p>
          <a:p>
            <a:r>
              <a:rPr lang="en-US" altLang="ko-KR" sz="2000" dirty="0" smtClean="0"/>
              <a:t> .</a:t>
            </a:r>
            <a:r>
              <a:rPr lang="en-US" altLang="ko-KR" sz="2000" dirty="0" err="1" smtClean="0"/>
              <a:t>translatex</a:t>
            </a:r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  </a:t>
            </a:r>
            <a:r>
              <a:rPr lang="en-US" altLang="ko-KR" sz="2000" dirty="0" err="1" smtClean="0"/>
              <a:t>transform:translateX</a:t>
            </a:r>
            <a:r>
              <a:rPr lang="en-US" altLang="ko-KR" sz="2000" dirty="0" smtClean="0"/>
              <a:t>(30px);</a:t>
            </a:r>
          </a:p>
          <a:p>
            <a:r>
              <a:rPr lang="en-US" altLang="ko-KR" sz="2000" dirty="0" smtClean="0"/>
              <a:t>     -</a:t>
            </a:r>
            <a:r>
              <a:rPr lang="en-US" altLang="ko-KR" sz="2000" dirty="0" err="1" smtClean="0"/>
              <a:t>webkit-transform:translateX</a:t>
            </a:r>
            <a:r>
              <a:rPr lang="en-US" altLang="ko-KR" sz="2000" dirty="0" smtClean="0"/>
              <a:t>(30px);</a:t>
            </a:r>
          </a:p>
          <a:p>
            <a:r>
              <a:rPr lang="en-US" altLang="ko-KR" sz="2000" dirty="0" smtClean="0"/>
              <a:t>     -ms-</a:t>
            </a:r>
            <a:r>
              <a:rPr lang="en-US" altLang="ko-KR" sz="2000" dirty="0" err="1" smtClean="0"/>
              <a:t>transform:translateX</a:t>
            </a:r>
            <a:r>
              <a:rPr lang="en-US" altLang="ko-KR" sz="2000" dirty="0" smtClean="0"/>
              <a:t>(30px);</a:t>
            </a:r>
          </a:p>
          <a:p>
            <a:r>
              <a:rPr lang="en-US" altLang="ko-KR" sz="2000" dirty="0" smtClean="0"/>
              <a:t>  }</a:t>
            </a:r>
          </a:p>
          <a:p>
            <a:r>
              <a:rPr lang="en-US" altLang="ko-KR" sz="2000" dirty="0" smtClean="0"/>
              <a:t>&lt;/style&gt;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</a:t>
            </a:r>
            <a:r>
              <a:rPr lang="en-US" altLang="ko-KR" sz="2000" dirty="0" err="1" smtClean="0"/>
              <a:t>img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src</a:t>
            </a:r>
            <a:r>
              <a:rPr lang="en-US" altLang="ko-KR" sz="2000" dirty="0" smtClean="0"/>
              <a:t>="woman.png" class="</a:t>
            </a:r>
            <a:r>
              <a:rPr lang="en-US" altLang="ko-KR" sz="2000" dirty="0" err="1" smtClean="0"/>
              <a:t>translatex</a:t>
            </a:r>
            <a:r>
              <a:rPr lang="en-US" altLang="ko-KR" sz="2000" dirty="0" smtClean="0"/>
              <a:t>"&gt;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963038" y="1235413"/>
            <a:ext cx="7081735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altLang="ko-KR" sz="2400" dirty="0" smtClean="0"/>
              <a:t>x</a:t>
            </a:r>
            <a:r>
              <a:rPr lang="ko-KR" altLang="en-US" sz="2400" dirty="0" smtClean="0"/>
              <a:t>축 방향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즉 가로 방향으로  </a:t>
            </a:r>
            <a:r>
              <a:rPr lang="en-US" altLang="ko-KR" sz="2400" dirty="0" err="1" smtClean="0"/>
              <a:t>tx</a:t>
            </a:r>
            <a:r>
              <a:rPr lang="ko-KR" altLang="en-US" sz="2400" dirty="0" smtClean="0"/>
              <a:t>만큼 이동한다</a:t>
            </a:r>
            <a:r>
              <a:rPr lang="en-US" altLang="ko-KR" sz="2400" dirty="0" smtClean="0"/>
              <a:t>.</a:t>
            </a:r>
          </a:p>
          <a:p>
            <a:pPr marL="457200" lvl="0" indent="-4572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ko-KR" altLang="en-US" sz="2400" dirty="0" smtClean="0"/>
              <a:t> 양수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 오른쪽으로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음수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왼쪽으로</a:t>
            </a:r>
            <a:endParaRPr lang="en-US" altLang="ko-KR" sz="24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81" t="22928" r="11416" b="14744"/>
          <a:stretch/>
        </p:blipFill>
        <p:spPr bwMode="auto">
          <a:xfrm>
            <a:off x="7569065" y="2898841"/>
            <a:ext cx="3308683" cy="30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 err="1" smtClean="0"/>
              <a:t>translateY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ty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76009" y="296319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 smtClean="0"/>
              <a:t>&lt;style&gt;</a:t>
            </a:r>
          </a:p>
          <a:p>
            <a:r>
              <a:rPr lang="en-US" altLang="ko-KR" sz="2000" dirty="0" smtClean="0"/>
              <a:t> .</a:t>
            </a:r>
            <a:r>
              <a:rPr lang="en-US" altLang="ko-KR" sz="2000" dirty="0" err="1" smtClean="0"/>
              <a:t>translatey</a:t>
            </a:r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  </a:t>
            </a:r>
            <a:r>
              <a:rPr lang="en-US" altLang="ko-KR" sz="2000" dirty="0" err="1" smtClean="0"/>
              <a:t>transform:translateY</a:t>
            </a:r>
            <a:r>
              <a:rPr lang="en-US" altLang="ko-KR" sz="2000" dirty="0" smtClean="0"/>
              <a:t>(20px);</a:t>
            </a:r>
          </a:p>
          <a:p>
            <a:r>
              <a:rPr lang="en-US" altLang="ko-KR" sz="2000" dirty="0" smtClean="0"/>
              <a:t>     -</a:t>
            </a:r>
            <a:r>
              <a:rPr lang="en-US" altLang="ko-KR" sz="2000" dirty="0" err="1" smtClean="0"/>
              <a:t>webkit-transform:translateY</a:t>
            </a:r>
            <a:r>
              <a:rPr lang="en-US" altLang="ko-KR" sz="2000" dirty="0" smtClean="0"/>
              <a:t>(20px);</a:t>
            </a:r>
          </a:p>
          <a:p>
            <a:r>
              <a:rPr lang="en-US" altLang="ko-KR" sz="2000" dirty="0" smtClean="0"/>
              <a:t>     -ms-</a:t>
            </a:r>
            <a:r>
              <a:rPr lang="en-US" altLang="ko-KR" sz="2000" dirty="0" err="1" smtClean="0"/>
              <a:t>transform:translateY</a:t>
            </a:r>
            <a:r>
              <a:rPr lang="en-US" altLang="ko-KR" sz="2000" dirty="0" smtClean="0"/>
              <a:t>(20px);</a:t>
            </a:r>
          </a:p>
          <a:p>
            <a:r>
              <a:rPr lang="en-US" altLang="ko-KR" sz="2000" dirty="0" smtClean="0"/>
              <a:t>  }</a:t>
            </a:r>
          </a:p>
          <a:p>
            <a:r>
              <a:rPr lang="en-US" altLang="ko-KR" sz="2000" dirty="0" smtClean="0"/>
              <a:t>&lt;/style&gt;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</a:t>
            </a:r>
            <a:r>
              <a:rPr lang="en-US" altLang="ko-KR" sz="2000" dirty="0" err="1" smtClean="0"/>
              <a:t>img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src</a:t>
            </a:r>
            <a:r>
              <a:rPr lang="en-US" altLang="ko-KR" sz="2000" dirty="0" smtClean="0"/>
              <a:t>="woman.png" class="</a:t>
            </a:r>
            <a:r>
              <a:rPr lang="en-US" altLang="ko-KR" sz="2000" dirty="0" err="1" smtClean="0"/>
              <a:t>translatey</a:t>
            </a:r>
            <a:r>
              <a:rPr lang="en-US" altLang="ko-KR" sz="2000" dirty="0" smtClean="0"/>
              <a:t>"&gt;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963038" y="1235413"/>
            <a:ext cx="7081735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altLang="ko-KR" sz="2400" dirty="0" smtClean="0"/>
              <a:t>y</a:t>
            </a:r>
            <a:r>
              <a:rPr lang="ko-KR" altLang="en-US" sz="2400" dirty="0" smtClean="0"/>
              <a:t>축 방향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즉 세로 방향으로  </a:t>
            </a:r>
            <a:r>
              <a:rPr lang="en-US" altLang="ko-KR" sz="2400" dirty="0" err="1" smtClean="0"/>
              <a:t>ty</a:t>
            </a:r>
            <a:r>
              <a:rPr lang="ko-KR" altLang="en-US" sz="2400" dirty="0" smtClean="0"/>
              <a:t>만큼 이동한다</a:t>
            </a:r>
            <a:r>
              <a:rPr lang="en-US" altLang="ko-KR" sz="2400" dirty="0" smtClean="0"/>
              <a:t>.</a:t>
            </a:r>
          </a:p>
          <a:p>
            <a:pPr marL="457200" lvl="0" indent="-4572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ko-KR" altLang="en-US" sz="2400" dirty="0" smtClean="0"/>
              <a:t> 양수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 아래쪽으로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음수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위쪽으로</a:t>
            </a:r>
            <a:endParaRPr lang="en-US" altLang="ko-KR" sz="24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82" t="22613" r="32795" b="12164"/>
          <a:stretch/>
        </p:blipFill>
        <p:spPr bwMode="auto">
          <a:xfrm>
            <a:off x="7738056" y="2636196"/>
            <a:ext cx="2602167" cy="3247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프레젠테이션3" id="{0A9750AF-29A1-4FF4-962A-793B99AB266D}" vid="{495FD0E4-948D-4F5A-83D2-E7A810C163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정석ppt</Template>
  <TotalTime>2558</TotalTime>
  <Words>1998</Words>
  <Application>Microsoft Office PowerPoint</Application>
  <PresentationFormat>사용자 지정</PresentationFormat>
  <Paragraphs>509</Paragraphs>
  <Slides>53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Office 테마</vt:lpstr>
      <vt:lpstr>변형을 위한 스타일</vt:lpstr>
      <vt:lpstr>슬라이드 2</vt:lpstr>
      <vt:lpstr>입체 효과를 더하는 변형</vt:lpstr>
      <vt:lpstr>변형(transform)이란</vt:lpstr>
      <vt:lpstr>2차원 좌표계와 회전</vt:lpstr>
      <vt:lpstr>3차원 좌표계와 회전</vt:lpstr>
      <vt:lpstr>translate – 요소 이동시키기</vt:lpstr>
      <vt:lpstr>translateX(tx)</vt:lpstr>
      <vt:lpstr>translateY(ty)</vt:lpstr>
      <vt:lpstr>translateZ(tz)</vt:lpstr>
      <vt:lpstr>translate3d(tx, ty, tz)</vt:lpstr>
      <vt:lpstr>scale – 요소 확대/축소하기 </vt:lpstr>
      <vt:lpstr>scaleX(sx)</vt:lpstr>
      <vt:lpstr>scaleY(sy)</vt:lpstr>
      <vt:lpstr>scale(sx, sy)</vt:lpstr>
      <vt:lpstr>scaleZ(sz)</vt:lpstr>
      <vt:lpstr>rotate – 요소 회전하기 </vt:lpstr>
      <vt:lpstr>rotateX(각도)</vt:lpstr>
      <vt:lpstr>rotateY(각도)</vt:lpstr>
      <vt:lpstr>rotateZ(각도)</vt:lpstr>
      <vt:lpstr>rotate3d( rx, ry, rz, 각도)</vt:lpstr>
      <vt:lpstr>skew – 요소를 비틀어 왜곡하기 </vt:lpstr>
      <vt:lpstr>skewX(각도)</vt:lpstr>
      <vt:lpstr>skew(각도, 각도)</vt:lpstr>
      <vt:lpstr>transform-origin</vt:lpstr>
      <vt:lpstr>transform-origin</vt:lpstr>
      <vt:lpstr>transform-origin</vt:lpstr>
      <vt:lpstr>Perspective – 원근감 표현하기</vt:lpstr>
      <vt:lpstr>Perspective-origin – 원근감 조절하기</vt:lpstr>
      <vt:lpstr>Transform-style – 3D 변형 적용하기</vt:lpstr>
      <vt:lpstr>backface-visibility 속성</vt:lpstr>
      <vt:lpstr>시간에 따른 변화를 보여주는 transition 속성</vt:lpstr>
      <vt:lpstr>트랜지션이란</vt:lpstr>
      <vt:lpstr>트랜지션이란</vt:lpstr>
      <vt:lpstr>transition-property</vt:lpstr>
      <vt:lpstr>transition-property</vt:lpstr>
      <vt:lpstr>transition-duration</vt:lpstr>
      <vt:lpstr>transition-duration</vt:lpstr>
      <vt:lpstr>transition-timing-function</vt:lpstr>
      <vt:lpstr>transition-delay</vt:lpstr>
      <vt:lpstr>슬라이드 41</vt:lpstr>
      <vt:lpstr>transition</vt:lpstr>
      <vt:lpstr>슬라이드 43</vt:lpstr>
      <vt:lpstr>쉽게 애니메이션을 만드는 animation 속성</vt:lpstr>
      <vt:lpstr>transition 속성과 animation 속성</vt:lpstr>
      <vt:lpstr>@keyframes</vt:lpstr>
      <vt:lpstr>animation-name, animation-duration</vt:lpstr>
      <vt:lpstr>animation-name, animation-duration</vt:lpstr>
      <vt:lpstr>슬라이드 49</vt:lpstr>
      <vt:lpstr>animation-iteration</vt:lpstr>
      <vt:lpstr>animation-direction</vt:lpstr>
      <vt:lpstr>animation</vt:lpstr>
      <vt:lpstr>슬라이드 53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HTML5와 시맨틱 구조</dc:title>
  <dc:creator>Kyunghee Ko</dc:creator>
  <cp:lastModifiedBy>Administrator</cp:lastModifiedBy>
  <cp:revision>92</cp:revision>
  <dcterms:created xsi:type="dcterms:W3CDTF">2013-09-01T06:28:35Z</dcterms:created>
  <dcterms:modified xsi:type="dcterms:W3CDTF">2015-01-29T06:43:45Z</dcterms:modified>
</cp:coreProperties>
</file>